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81"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Century Gothic" panose="020B0502020202020204" pitchFamily="34" charset="0"/>
      <p:regular r:id="rId28"/>
      <p:bold r:id="rId29"/>
      <p:italic r:id="rId30"/>
      <p:boldItalic r:id="rId31"/>
    </p:embeddedFont>
    <p:embeddedFont>
      <p:font typeface="Merriweather" pitchFamily="2" charset="77"/>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93"/>
    <p:restoredTop sz="72805"/>
  </p:normalViewPr>
  <p:slideViewPr>
    <p:cSldViewPr snapToGrid="0">
      <p:cViewPr varScale="1">
        <p:scale>
          <a:sx n="97" d="100"/>
          <a:sy n="97" d="100"/>
        </p:scale>
        <p:origin x="208" y="7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ntxccc.org/sites/default/files/child_development_msu_baas.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ccrc.tc.columbia.edu/media/k2/attachments/What-We-Know-Guided-Pathways.pdf" TargetMode="External"/><Relationship Id="rId3" Type="http://schemas.openxmlformats.org/officeDocument/2006/relationships/hyperlink" Target="https://www.credentialingexcellence.org/blog/5-things-you-should-know-about-stackable-credentials#targetText=Stackable%20credentials%20provide%20career%20pathways,and%20money%20than%20traditional%20credentials." TargetMode="External"/><Relationship Id="rId7" Type="http://schemas.openxmlformats.org/officeDocument/2006/relationships/hyperlink" Target="https://www.franklin.edu/blog/transfer-from-community-college-to-4-year-university"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www.destinysolutions.com/blog/building-texas-by-offering-stackable-credentials" TargetMode="External"/><Relationship Id="rId5" Type="http://schemas.openxmlformats.org/officeDocument/2006/relationships/hyperlink" Target="http://www.thecb.state.tx.us/DocID/PDF/10756.PDF" TargetMode="External"/><Relationship Id="rId4" Type="http://schemas.openxmlformats.org/officeDocument/2006/relationships/hyperlink" Target="https://www.insidehighered.com/views/2016/05/23/understanding-differences-what-credentials-are-being-stacked-and-why-essay" TargetMode="External"/><Relationship Id="rId9" Type="http://schemas.openxmlformats.org/officeDocument/2006/relationships/hyperlink" Target="http://reportcenter.thecb.state.tx.us/agency-publication/miscellaneous/elements-of-the-texas-core-curriculu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oogle.com/spreadsheets/d/107XzdvfunWKDYCZcpL-LSYG8eDi5z4LVMlzVYgONKs8/edit?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[Add opening background music]</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a73863f14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a73863f1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10: Lesson 2 Transferability</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[Quick intro music]</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Now that we know more about stacked credentials and how they can help students, let’s take a look at our next topic, lesson 2, transferability. </a:t>
            </a:r>
            <a:r>
              <a:rPr lang="en-US" sz="1100" b="1" i="0" u="none" strike="noStrike" cap="none" dirty="0">
                <a:solidFill>
                  <a:srgbClr val="000000"/>
                </a:solidFill>
                <a:effectLst/>
                <a:latin typeface="Arial"/>
                <a:ea typeface="Arial"/>
                <a:cs typeface="Arial"/>
                <a:sym typeface="Arial"/>
              </a:rPr>
              <a:t>[click]</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aa86eac5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aa86eac5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11: Statistics</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According to the National Center for Education Statistics, many courses from community colleges either don’t transfer or do not apply when students enter a bachelor’s program and seek a 4-year degree. For some courses that do transfer, the issue becomes degree applicability. </a:t>
            </a:r>
            <a:r>
              <a:rPr lang="en-US" sz="1100" b="1" i="0" u="none" strike="noStrike" cap="none" dirty="0">
                <a:solidFill>
                  <a:srgbClr val="000000"/>
                </a:solidFill>
                <a:effectLst/>
                <a:latin typeface="Arial"/>
                <a:ea typeface="Arial"/>
                <a:cs typeface="Arial"/>
                <a:sym typeface="Arial"/>
              </a:rPr>
              <a:t>[click]</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aa86eac5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aa86eac5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200" b="1" dirty="0">
                <a:solidFill>
                  <a:srgbClr val="424242"/>
                </a:solidFill>
              </a:rPr>
              <a:t>Slide 12: Tips - Selecting Program/Courses</a:t>
            </a:r>
          </a:p>
          <a:p>
            <a:pPr marL="0" lvl="0" indent="0" algn="l" rtl="0">
              <a:lnSpc>
                <a:spcPct val="115000"/>
              </a:lnSpc>
              <a:spcBef>
                <a:spcPts val="1000"/>
              </a:spcBef>
              <a:spcAft>
                <a:spcPts val="0"/>
              </a:spcAft>
              <a:buNone/>
            </a:pPr>
            <a:endParaRPr sz="1200" b="1" dirty="0">
              <a:solidFill>
                <a:srgbClr val="424242"/>
              </a:solidFill>
            </a:endParaRPr>
          </a:p>
          <a:p>
            <a:pPr marL="0" lvl="0" indent="0" algn="l" rtl="0">
              <a:lnSpc>
                <a:spcPct val="115000"/>
              </a:lnSpc>
              <a:spcBef>
                <a:spcPts val="1000"/>
              </a:spcBef>
              <a:spcAft>
                <a:spcPts val="0"/>
              </a:spcAft>
              <a:buNone/>
            </a:pPr>
            <a:r>
              <a:rPr lang="en" dirty="0">
                <a:solidFill>
                  <a:srgbClr val="424242"/>
                </a:solidFill>
              </a:rPr>
              <a:t>To help the student make the most of their Community College credit, let’s take a look at some of the tips when making decisions to ensure courses are transferable.</a:t>
            </a:r>
            <a:r>
              <a:rPr lang="en" b="1" dirty="0">
                <a:solidFill>
                  <a:srgbClr val="424242"/>
                </a:solidFill>
              </a:rPr>
              <a:t> [click]</a:t>
            </a:r>
            <a:endParaRPr sz="1200" b="1" dirty="0">
              <a:solidFill>
                <a:srgbClr val="424242"/>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aa86eac5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aa86eac5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200" b="1" dirty="0">
                <a:solidFill>
                  <a:srgbClr val="424242"/>
                </a:solidFill>
              </a:rPr>
              <a:t>Slide 13: Tip 1 - Articulation Agreement</a:t>
            </a:r>
          </a:p>
          <a:p>
            <a:pPr marL="0" lvl="0" indent="0" algn="l" rtl="0">
              <a:lnSpc>
                <a:spcPct val="115000"/>
              </a:lnSpc>
              <a:spcBef>
                <a:spcPts val="1000"/>
              </a:spcBef>
              <a:spcAft>
                <a:spcPts val="0"/>
              </a:spcAft>
              <a:buNone/>
            </a:pPr>
            <a:endParaRPr sz="1200" b="1" dirty="0">
              <a:solidFill>
                <a:srgbClr val="424242"/>
              </a:solidFill>
            </a:endParaRPr>
          </a:p>
          <a:p>
            <a:pPr marL="0" lvl="0" indent="0" algn="l" rtl="0">
              <a:lnSpc>
                <a:spcPct val="115000"/>
              </a:lnSpc>
              <a:spcBef>
                <a:spcPts val="1000"/>
              </a:spcBef>
              <a:spcAft>
                <a:spcPts val="0"/>
              </a:spcAft>
              <a:buNone/>
            </a:pPr>
            <a:r>
              <a:rPr lang="en" dirty="0">
                <a:solidFill>
                  <a:srgbClr val="424242"/>
                </a:solidFill>
              </a:rPr>
              <a:t>Ask your community college for its articulation agreement. Some colleges have an articulation agreement with other schools including four-year universities and technical schools. An articulation will help guide and offers a road map of what will transfer among schools that are in the guide. Additionally, the Texas Core Curriculum has a provision that allows students (in Texas) to transfer the completed CORE courses they’ve taken to another public Texas higher institution. </a:t>
            </a:r>
            <a:r>
              <a:rPr lang="en" b="1" dirty="0">
                <a:solidFill>
                  <a:srgbClr val="424242"/>
                </a:solidFill>
              </a:rPr>
              <a:t>[click]</a:t>
            </a:r>
          </a:p>
          <a:p>
            <a:pPr marL="0" lvl="0" indent="0" algn="l" rtl="0">
              <a:lnSpc>
                <a:spcPct val="115000"/>
              </a:lnSpc>
              <a:spcBef>
                <a:spcPts val="1000"/>
              </a:spcBef>
              <a:spcAft>
                <a:spcPts val="0"/>
              </a:spcAft>
              <a:buNone/>
            </a:pPr>
            <a:endParaRPr b="1" dirty="0">
              <a:solidFill>
                <a:srgbClr val="424242"/>
              </a:solidFill>
            </a:endParaRPr>
          </a:p>
          <a:p>
            <a:pPr marL="0" lvl="0" indent="0" algn="l" rtl="0">
              <a:lnSpc>
                <a:spcPct val="115000"/>
              </a:lnSpc>
              <a:spcBef>
                <a:spcPts val="1000"/>
              </a:spcBef>
              <a:spcAft>
                <a:spcPts val="0"/>
              </a:spcAft>
              <a:buNone/>
            </a:pPr>
            <a:r>
              <a:rPr lang="en" b="1" dirty="0">
                <a:solidFill>
                  <a:srgbClr val="424242"/>
                </a:solidFill>
              </a:rPr>
              <a:t>[Optional - We can add the paragraph of the provision as a screen capture]</a:t>
            </a:r>
            <a:endParaRPr sz="1200" b="1" dirty="0">
              <a:solidFill>
                <a:srgbClr val="424242"/>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aa86eac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aa86eac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14: Tip 2 - Well-connected community College</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Select a well-connected community college. When selecting community college, focus on programs that have a relationship with other schools. Do they transfer credit? Do they have an articulation guide? It helps to speak with an admissions advisor and let them know you plan to transfer. </a:t>
            </a:r>
            <a:r>
              <a:rPr lang="en-US" sz="1100" b="1" i="0" u="none" strike="noStrike" cap="none" dirty="0">
                <a:solidFill>
                  <a:srgbClr val="000000"/>
                </a:solidFill>
                <a:effectLst/>
                <a:latin typeface="Arial"/>
                <a:ea typeface="Arial"/>
                <a:cs typeface="Arial"/>
                <a:sym typeface="Arial"/>
              </a:rPr>
              <a:t>[click]</a:t>
            </a:r>
            <a:endParaRPr lang="en-US" sz="1100" b="0" i="0" u="none" strike="noStrike" cap="none" dirty="0">
              <a:solidFill>
                <a:srgbClr val="000000"/>
              </a:solidFill>
              <a:effectLst/>
              <a:latin typeface="Arial"/>
              <a:ea typeface="Arial"/>
              <a:cs typeface="Arial"/>
              <a:sym typeface="Arial"/>
            </a:endParaRPr>
          </a:p>
          <a:p>
            <a:pPr marL="0" lvl="0" indent="0" algn="l" rtl="0">
              <a:lnSpc>
                <a:spcPct val="115000"/>
              </a:lnSpc>
              <a:spcBef>
                <a:spcPts val="1000"/>
              </a:spcBef>
              <a:spcAft>
                <a:spcPts val="0"/>
              </a:spcAft>
              <a:buNone/>
            </a:pPr>
            <a:endParaRPr sz="1200" dirty="0">
              <a:solidFill>
                <a:srgbClr val="424242"/>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aa86eac5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aa86eac5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15: Tip 3 - Guaranteed Transfer</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Select courses with Guaranteed Transfer. Some colleges have partnerships with universities and will accept credits when the student transfer. Knowing in advance that the courses and programs will transfer gives students the flexibility in choosing cost-effective and convenient options. Verify from an advisor if your college has a partnership with the university you are interested. </a:t>
            </a:r>
            <a:r>
              <a:rPr lang="en-US" sz="1100" b="1" i="0" u="none" strike="noStrike" cap="none" dirty="0">
                <a:solidFill>
                  <a:srgbClr val="000000"/>
                </a:solidFill>
                <a:effectLst/>
                <a:latin typeface="Arial"/>
                <a:ea typeface="Arial"/>
                <a:cs typeface="Arial"/>
                <a:sym typeface="Arial"/>
              </a:rPr>
              <a:t>[click]</a:t>
            </a:r>
            <a:endParaRPr lang="en-US" sz="1100" b="0" i="0" u="none" strike="noStrike" cap="none" dirty="0">
              <a:solidFill>
                <a:srgbClr val="000000"/>
              </a:solidFill>
              <a:effectLst/>
              <a:latin typeface="Arial"/>
              <a:ea typeface="Arial"/>
              <a:cs typeface="Arial"/>
              <a:sym typeface="Arial"/>
            </a:endParaRPr>
          </a:p>
          <a:p>
            <a:pPr marL="0" lvl="0" indent="0" algn="l" rtl="0">
              <a:lnSpc>
                <a:spcPct val="115000"/>
              </a:lnSpc>
              <a:spcBef>
                <a:spcPts val="1000"/>
              </a:spcBef>
              <a:spcAft>
                <a:spcPts val="0"/>
              </a:spcAft>
              <a:buNone/>
            </a:pPr>
            <a:endParaRPr dirty="0">
              <a:solidFill>
                <a:srgbClr val="424242"/>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aa86eac5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aa86eac5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200" b="1" dirty="0">
                <a:solidFill>
                  <a:srgbClr val="424242"/>
                </a:solidFill>
              </a:rPr>
              <a:t>Slide 16: Tip 4 – Research</a:t>
            </a:r>
          </a:p>
          <a:p>
            <a:pPr marL="0" lvl="0" indent="0" algn="l" rtl="0">
              <a:lnSpc>
                <a:spcPct val="115000"/>
              </a:lnSpc>
              <a:spcBef>
                <a:spcPts val="1000"/>
              </a:spcBef>
              <a:spcAft>
                <a:spcPts val="0"/>
              </a:spcAft>
              <a:buNone/>
            </a:pPr>
            <a:endParaRPr dirty="0">
              <a:solidFill>
                <a:srgbClr val="424242"/>
              </a:solidFill>
            </a:endParaRPr>
          </a:p>
          <a:p>
            <a:pPr marL="0" lvl="0" indent="0" algn="l" rtl="0">
              <a:lnSpc>
                <a:spcPct val="115000"/>
              </a:lnSpc>
              <a:spcBef>
                <a:spcPts val="1000"/>
              </a:spcBef>
              <a:spcAft>
                <a:spcPts val="0"/>
              </a:spcAft>
              <a:buNone/>
            </a:pPr>
            <a:r>
              <a:rPr lang="en" dirty="0">
                <a:solidFill>
                  <a:srgbClr val="424242"/>
                </a:solidFill>
              </a:rPr>
              <a:t>Do your research. It is always a good idea to do your research. Occasionally, you will come across programs that appear to be tailored to your needs. Keep a careful watch. Some schools are using application tools or roadmap to help the student plan the courses they need to take for their specific degree.</a:t>
            </a:r>
            <a:r>
              <a:rPr lang="en" b="1" dirty="0">
                <a:solidFill>
                  <a:srgbClr val="424242"/>
                </a:solidFill>
              </a:rPr>
              <a:t> [click]</a:t>
            </a:r>
            <a:endParaRPr dirty="0">
              <a:solidFill>
                <a:srgbClr val="424242"/>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a91b42bf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a91b42bf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17: Lesson 3: GUIDED PATHWAYS</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[Quick music intro]</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In this lesson, you will learn how to guide students to select the right options for their education through the use of guided pathways. For students, finding a resource to help them find the perfect career and where to start is a tremendous help.</a:t>
            </a:r>
            <a:r>
              <a:rPr lang="en-US" sz="1100" b="1" i="0" u="none" strike="noStrike" cap="none" dirty="0">
                <a:solidFill>
                  <a:srgbClr val="000000"/>
                </a:solidFill>
                <a:effectLst/>
                <a:latin typeface="Arial"/>
                <a:ea typeface="Arial"/>
                <a:cs typeface="Arial"/>
                <a:sym typeface="Arial"/>
              </a:rPr>
              <a:t> [click]</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aa86eac5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aa86eac5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200" b="1" dirty="0"/>
              <a:t>Slide 18: What is a Guided Pathway?</a:t>
            </a:r>
          </a:p>
          <a:p>
            <a:pPr marL="0" lvl="0" indent="0" algn="l" rtl="0">
              <a:lnSpc>
                <a:spcPct val="115000"/>
              </a:lnSpc>
              <a:spcBef>
                <a:spcPts val="1000"/>
              </a:spcBef>
              <a:spcAft>
                <a:spcPts val="0"/>
              </a:spcAft>
              <a:buNone/>
            </a:pPr>
            <a:endParaRPr sz="1200" b="1" dirty="0"/>
          </a:p>
          <a:p>
            <a:pPr marL="0" lvl="0" indent="0" algn="l" rtl="0">
              <a:lnSpc>
                <a:spcPct val="115000"/>
              </a:lnSpc>
              <a:spcBef>
                <a:spcPts val="1000"/>
              </a:spcBef>
              <a:spcAft>
                <a:spcPts val="0"/>
              </a:spcAft>
              <a:buNone/>
            </a:pPr>
            <a:r>
              <a:rPr lang="en" dirty="0"/>
              <a:t>But first, let’s find out what is a Guided Pathway. </a:t>
            </a:r>
            <a:r>
              <a:rPr lang="en" b="1" dirty="0"/>
              <a:t>[click]</a:t>
            </a:r>
          </a:p>
          <a:p>
            <a:pPr marL="0" lvl="0" indent="0" algn="l" rtl="0">
              <a:lnSpc>
                <a:spcPct val="115000"/>
              </a:lnSpc>
              <a:spcBef>
                <a:spcPts val="1000"/>
              </a:spcBef>
              <a:spcAft>
                <a:spcPts val="0"/>
              </a:spcAft>
              <a:buNone/>
            </a:pPr>
            <a:endParaRPr b="1" dirty="0"/>
          </a:p>
          <a:p>
            <a:pPr marL="0" lvl="0" indent="0" algn="l" rtl="0">
              <a:lnSpc>
                <a:spcPct val="115000"/>
              </a:lnSpc>
              <a:spcBef>
                <a:spcPts val="1000"/>
              </a:spcBef>
              <a:spcAft>
                <a:spcPts val="0"/>
              </a:spcAft>
              <a:buNone/>
            </a:pPr>
            <a:r>
              <a:rPr lang="en" dirty="0"/>
              <a:t>Guided pathways help students complete the program faster. The idea is that college students will complete the program in a timely manner if they choose and develop an academic plan early or at least have a clear road map of the courses they need to complete for credit. The guided pathways approach presents courses in highly structured and logical program maps. </a:t>
            </a:r>
            <a:r>
              <a:rPr lang="en" b="1" dirty="0"/>
              <a:t>[click]</a:t>
            </a:r>
            <a:endParaRPr b="1" dirty="0"/>
          </a:p>
          <a:p>
            <a:pPr marL="0" lvl="0" indent="0" algn="l" rtl="0">
              <a:spcBef>
                <a:spcPts val="1000"/>
              </a:spcBef>
              <a:spcAft>
                <a:spcPts val="0"/>
              </a:spcAft>
              <a:buNone/>
            </a:pPr>
            <a:endParaRPr sz="1200" b="1" dirty="0">
              <a:solidFill>
                <a:srgbClr val="424242"/>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aa86eac57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aa86eac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19: Benefits for Students</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So, what are some of the benefits of Guided Pathways? </a:t>
            </a:r>
            <a:r>
              <a:rPr lang="en-US" sz="1100" b="1" i="0" u="none" strike="noStrike" cap="none" dirty="0">
                <a:solidFill>
                  <a:srgbClr val="000000"/>
                </a:solidFill>
                <a:effectLst/>
                <a:latin typeface="Arial"/>
                <a:ea typeface="Arial"/>
                <a:cs typeface="Arial"/>
                <a:sym typeface="Arial"/>
              </a:rPr>
              <a:t>[click]</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Let’s begin by looking at some of the benefits for the students </a:t>
            </a:r>
            <a:r>
              <a:rPr lang="en-US" sz="1100" b="1" i="0" u="none" strike="noStrike" cap="none" dirty="0">
                <a:solidFill>
                  <a:srgbClr val="000000"/>
                </a:solidFill>
                <a:effectLst/>
                <a:latin typeface="Arial"/>
                <a:ea typeface="Arial"/>
                <a:cs typeface="Arial"/>
                <a:sym typeface="Arial"/>
              </a:rPr>
              <a:t>(paused briefly to give time to read the text on the screen)</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Using an academic pathway with the right schedule, students don’t have to discover the right path. It is already provided to them. </a:t>
            </a:r>
            <a:r>
              <a:rPr lang="en-US" sz="1100" b="1" i="0" u="none" strike="noStrike" cap="none" dirty="0">
                <a:solidFill>
                  <a:srgbClr val="000000"/>
                </a:solidFill>
                <a:effectLst/>
                <a:latin typeface="Arial"/>
                <a:ea typeface="Arial"/>
                <a:cs typeface="Arial"/>
                <a:sym typeface="Arial"/>
              </a:rPr>
              <a:t>[click]</a:t>
            </a:r>
            <a:endParaRPr lang="en-US" sz="1100" b="0" i="0" u="none" strike="noStrike" cap="none" dirty="0">
              <a:solidFill>
                <a:srgbClr val="000000"/>
              </a:solidFill>
              <a:effectLst/>
              <a:latin typeface="Arial"/>
              <a:ea typeface="Arial"/>
              <a:cs typeface="Arial"/>
              <a:sym typeface="Arial"/>
            </a:endParaRPr>
          </a:p>
          <a:p>
            <a:pPr marL="0" lvl="0" indent="0" algn="l" rtl="0">
              <a:spcBef>
                <a:spcPts val="1000"/>
              </a:spcBef>
              <a:spcAft>
                <a:spcPts val="0"/>
              </a:spcAft>
              <a:buNone/>
            </a:pPr>
            <a:endParaRPr sz="1200" b="1" dirty="0">
              <a:solidFill>
                <a:srgbClr val="424242"/>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a73863f14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a73863f1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1" i="0" u="none" strike="noStrike" cap="none" dirty="0">
                <a:solidFill>
                  <a:srgbClr val="000000"/>
                </a:solidFill>
                <a:effectLst/>
                <a:latin typeface="Arial"/>
                <a:ea typeface="Arial"/>
                <a:cs typeface="Arial"/>
                <a:sym typeface="Arial"/>
              </a:rPr>
              <a:t>Slide 2: Overview</a:t>
            </a:r>
          </a:p>
          <a:p>
            <a:pPr marL="158750" indent="0" rtl="0">
              <a:buNone/>
            </a:pPr>
            <a:endParaRPr lang="en-US" sz="1200" b="0" dirty="0">
              <a:effectLst/>
            </a:endParaRPr>
          </a:p>
          <a:p>
            <a:pPr marL="158750" indent="0" rtl="0">
              <a:buNone/>
            </a:pPr>
            <a:r>
              <a:rPr lang="en-US" sz="1100" b="0" i="0" u="none" strike="noStrike" cap="none" dirty="0">
                <a:solidFill>
                  <a:srgbClr val="000000"/>
                </a:solidFill>
                <a:effectLst/>
                <a:latin typeface="Arial"/>
                <a:ea typeface="Arial"/>
                <a:cs typeface="Arial"/>
                <a:sym typeface="Arial"/>
              </a:rPr>
              <a:t>In this module, we will talk about the importance of understanding how credentials stack, how workforce courses may or may not transfer, and how to guide students to select the right options for their education through guided pathways. </a:t>
            </a:r>
            <a:r>
              <a:rPr lang="en-US" sz="1100" b="1" i="0" u="none" strike="noStrike" cap="none" dirty="0">
                <a:solidFill>
                  <a:srgbClr val="000000"/>
                </a:solidFill>
                <a:effectLst/>
                <a:latin typeface="Arial"/>
                <a:ea typeface="Arial"/>
                <a:cs typeface="Arial"/>
                <a:sym typeface="Arial"/>
              </a:rPr>
              <a:t>[click]</a:t>
            </a:r>
            <a:endParaRPr lang="en-US" sz="1200" b="0" dirty="0">
              <a:effectLst/>
            </a:endParaRPr>
          </a:p>
          <a:p>
            <a:pPr marL="158750" indent="0">
              <a:buNone/>
            </a:pPr>
            <a:br>
              <a:rPr lang="en-US" sz="1200" dirty="0"/>
            </a:br>
            <a:endParaRPr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aa86eac5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aa86eac5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200" b="1" dirty="0">
                <a:solidFill>
                  <a:srgbClr val="424242"/>
                </a:solidFill>
              </a:rPr>
              <a:t>Slide 20: 1. Benefits </a:t>
            </a:r>
          </a:p>
          <a:p>
            <a:pPr marL="0" lvl="0" indent="0" algn="l" rtl="0">
              <a:spcBef>
                <a:spcPts val="1000"/>
              </a:spcBef>
              <a:spcAft>
                <a:spcPts val="0"/>
              </a:spcAft>
              <a:buNone/>
            </a:pPr>
            <a:endParaRPr sz="1200" b="1" dirty="0">
              <a:solidFill>
                <a:srgbClr val="424242"/>
              </a:solidFill>
            </a:endParaRPr>
          </a:p>
          <a:p>
            <a:pPr marL="0" lvl="0" indent="0" algn="l" rtl="0">
              <a:spcBef>
                <a:spcPts val="1000"/>
              </a:spcBef>
              <a:spcAft>
                <a:spcPts val="0"/>
              </a:spcAft>
              <a:buNone/>
            </a:pPr>
            <a:r>
              <a:rPr lang="en" dirty="0">
                <a:solidFill>
                  <a:srgbClr val="424242"/>
                </a:solidFill>
              </a:rPr>
              <a:t>With guided pathways, there are no blocks to register for a course, such as TSI-met, pre-requisites, and co-requisites, as long as the course is on the schedule. </a:t>
            </a:r>
            <a:r>
              <a:rPr lang="en" b="1" dirty="0">
                <a:solidFill>
                  <a:srgbClr val="424242"/>
                </a:solidFill>
              </a:rPr>
              <a:t>[click]</a:t>
            </a:r>
            <a:endParaRPr sz="1200" dirty="0">
              <a:solidFill>
                <a:srgbClr val="424242"/>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aa86eac5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aa86eac5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200" b="1" dirty="0">
                <a:solidFill>
                  <a:srgbClr val="424242"/>
                </a:solidFill>
              </a:rPr>
              <a:t>Slide 21: 2. Benefits</a:t>
            </a:r>
          </a:p>
          <a:p>
            <a:pPr marL="0" lvl="0" indent="0" algn="l" rtl="0">
              <a:spcBef>
                <a:spcPts val="1000"/>
              </a:spcBef>
              <a:spcAft>
                <a:spcPts val="0"/>
              </a:spcAft>
              <a:buNone/>
            </a:pPr>
            <a:endParaRPr sz="1200" b="1" dirty="0">
              <a:solidFill>
                <a:srgbClr val="424242"/>
              </a:solidFill>
            </a:endParaRPr>
          </a:p>
          <a:p>
            <a:pPr marL="0" lvl="0" indent="0" algn="l" rtl="0">
              <a:spcBef>
                <a:spcPts val="1000"/>
              </a:spcBef>
              <a:spcAft>
                <a:spcPts val="0"/>
              </a:spcAft>
              <a:buNone/>
            </a:pPr>
            <a:r>
              <a:rPr lang="en" dirty="0">
                <a:solidFill>
                  <a:srgbClr val="424242"/>
                </a:solidFill>
              </a:rPr>
              <a:t>Additionally, a guided pathway will help you earn a college credential and build a career.</a:t>
            </a:r>
            <a:r>
              <a:rPr lang="en" b="1" dirty="0">
                <a:solidFill>
                  <a:srgbClr val="424242"/>
                </a:solidFill>
              </a:rPr>
              <a:t> [click]</a:t>
            </a:r>
            <a:endParaRPr b="1" dirty="0">
              <a:solidFill>
                <a:srgbClr val="424242"/>
              </a:solidFill>
            </a:endParaRPr>
          </a:p>
          <a:p>
            <a:pPr marL="0" lvl="0" indent="0" algn="l" rtl="0">
              <a:spcBef>
                <a:spcPts val="1000"/>
              </a:spcBef>
              <a:spcAft>
                <a:spcPts val="0"/>
              </a:spcAft>
              <a:buNone/>
            </a:pPr>
            <a:endParaRPr sz="1200" dirty="0">
              <a:solidFill>
                <a:srgbClr val="424242"/>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aa86eac57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aa86eac5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200" b="1" dirty="0">
                <a:solidFill>
                  <a:srgbClr val="424242"/>
                </a:solidFill>
              </a:rPr>
              <a:t>Slide 22: Benefits for Advisors</a:t>
            </a:r>
          </a:p>
          <a:p>
            <a:pPr marL="0" lvl="0" indent="0" algn="l" rtl="0">
              <a:spcBef>
                <a:spcPts val="1000"/>
              </a:spcBef>
              <a:spcAft>
                <a:spcPts val="0"/>
              </a:spcAft>
              <a:buNone/>
            </a:pPr>
            <a:endParaRPr sz="1200" b="1" dirty="0">
              <a:solidFill>
                <a:srgbClr val="424242"/>
              </a:solidFill>
            </a:endParaRPr>
          </a:p>
          <a:p>
            <a:pPr marL="0" lvl="0" indent="0" algn="l" rtl="0">
              <a:spcBef>
                <a:spcPts val="1000"/>
              </a:spcBef>
              <a:spcAft>
                <a:spcPts val="0"/>
              </a:spcAft>
              <a:buNone/>
            </a:pPr>
            <a:r>
              <a:rPr lang="en" dirty="0">
                <a:solidFill>
                  <a:srgbClr val="424242"/>
                </a:solidFill>
              </a:rPr>
              <a:t>Now that we have an idea of the benefits for the student, let’s look at the takeaways for advisors. </a:t>
            </a:r>
            <a:r>
              <a:rPr lang="en" b="1" dirty="0">
                <a:solidFill>
                  <a:srgbClr val="424242"/>
                </a:solidFill>
              </a:rPr>
              <a:t>[click]</a:t>
            </a:r>
            <a:endParaRPr dirty="0">
              <a:solidFill>
                <a:srgbClr val="424242"/>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aa86eac57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aa86eac57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US" sz="1700" b="1" dirty="0"/>
              <a:t>Slide 23: Advisor Benefit</a:t>
            </a:r>
          </a:p>
          <a:p>
            <a:pPr marL="0" lvl="0" indent="0" algn="l" rtl="0">
              <a:lnSpc>
                <a:spcPct val="115000"/>
              </a:lnSpc>
              <a:spcBef>
                <a:spcPts val="1800"/>
              </a:spcBef>
              <a:spcAft>
                <a:spcPts val="0"/>
              </a:spcAft>
              <a:buNone/>
            </a:pPr>
            <a:endParaRPr lang="en-US" sz="1700" b="1" dirty="0"/>
          </a:p>
          <a:p>
            <a:pPr marL="0" lvl="0" indent="0" algn="l" rtl="0">
              <a:lnSpc>
                <a:spcPct val="115000"/>
              </a:lnSpc>
              <a:spcBef>
                <a:spcPts val="1000"/>
              </a:spcBef>
              <a:spcAft>
                <a:spcPts val="0"/>
              </a:spcAft>
              <a:buNone/>
            </a:pPr>
            <a:r>
              <a:rPr lang="en-US" dirty="0"/>
              <a:t>One of the major benefits is that it makes it easier to advise students. It will provide a defined career path, with simple, clear program maps and milestones. </a:t>
            </a:r>
            <a:r>
              <a:rPr lang="en-US" b="1" dirty="0"/>
              <a:t>[click]</a:t>
            </a:r>
          </a:p>
          <a:p>
            <a:pPr marL="0" lvl="0" indent="0" algn="l" rtl="0">
              <a:lnSpc>
                <a:spcPct val="115000"/>
              </a:lnSpc>
              <a:spcBef>
                <a:spcPts val="1000"/>
              </a:spcBef>
              <a:spcAft>
                <a:spcPts val="0"/>
              </a:spcAft>
              <a:buNone/>
            </a:pPr>
            <a:endParaRPr lang="en-US" sz="1200" b="1" dirty="0">
              <a:solidFill>
                <a:srgbClr val="424242"/>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aa86eac5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aa86eac5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24: Benefits for Advisors</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Finally, the guided pathways will help the student take the required courses because it outlines the student’s options. </a:t>
            </a:r>
            <a:r>
              <a:rPr lang="en-US" sz="1100" b="1" i="0" u="none" strike="noStrike" cap="none" dirty="0">
                <a:solidFill>
                  <a:srgbClr val="000000"/>
                </a:solidFill>
                <a:effectLst/>
                <a:latin typeface="Arial"/>
                <a:ea typeface="Arial"/>
                <a:cs typeface="Arial"/>
                <a:sym typeface="Arial"/>
              </a:rPr>
              <a:t>[click]</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Optional: After mentioning Guided Pathways, show a </a:t>
            </a:r>
            <a:r>
              <a:rPr lang="en-US" sz="1100" b="1" i="0" u="sng" strike="noStrike" cap="none" dirty="0">
                <a:solidFill>
                  <a:srgbClr val="000000"/>
                </a:solidFill>
                <a:effectLst/>
                <a:latin typeface="Arial"/>
                <a:ea typeface="Arial"/>
                <a:cs typeface="Arial"/>
                <a:sym typeface="Arial"/>
                <a:hlinkClick r:id="rId3"/>
              </a:rPr>
              <a:t>sample of a pathways from NTCCC</a:t>
            </a:r>
            <a:r>
              <a:rPr lang="en-US" sz="1100" b="1" i="0" u="none" strike="noStrike" cap="none" dirty="0">
                <a:solidFill>
                  <a:srgbClr val="000000"/>
                </a:solidFill>
                <a:effectLst/>
                <a:latin typeface="Arial"/>
                <a:ea typeface="Arial"/>
                <a:cs typeface="Arial"/>
                <a:sym typeface="Arial"/>
              </a:rPr>
              <a:t>. </a:t>
            </a:r>
            <a:endParaRPr lang="en-US" sz="1100" b="0" i="0" u="none" strike="noStrike" cap="none" dirty="0">
              <a:solidFill>
                <a:srgbClr val="000000"/>
              </a:solidFill>
              <a:effectLst/>
              <a:latin typeface="Arial"/>
              <a:ea typeface="Arial"/>
              <a:cs typeface="Arial"/>
              <a:sym typeface="Arial"/>
            </a:endParaRPr>
          </a:p>
          <a:p>
            <a:pPr marL="158750" indent="0" rtl="0">
              <a:buNone/>
            </a:pPr>
            <a:endParaRPr lang="en-US" sz="1100" b="1"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25: Credits</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[Closing background music]</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Optional: Closing slide - with credits, resources, and references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References and Image Credit</a:t>
            </a:r>
          </a:p>
          <a:p>
            <a:pPr marL="158750" indent="0">
              <a:buNone/>
            </a:pPr>
            <a:r>
              <a:rPr lang="en-US" sz="1100" b="0" i="0" u="none" strike="noStrike" cap="none" dirty="0">
                <a:solidFill>
                  <a:srgbClr val="000000"/>
                </a:solidFill>
                <a:effectLst/>
                <a:latin typeface="Arial"/>
                <a:ea typeface="Arial"/>
                <a:cs typeface="Arial"/>
                <a:sym typeface="Arial"/>
                <a:hlinkClick r:id="rId3"/>
              </a:rPr>
              <a:t>5 Things you should know about stackable credentials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hlinkClick r:id="rId4"/>
              </a:rPr>
              <a:t>Making Credentials Matters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hlinkClick r:id="rId5"/>
              </a:rPr>
              <a:t>Accelerate TX</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hlinkClick r:id="rId6"/>
              </a:rPr>
              <a:t>Building Texas by Offering Stackable Credentials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hlinkClick r:id="rId7"/>
              </a:rPr>
              <a:t>Do Community College Credits Transfer to a Four-Year Degree</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hlinkClick r:id="rId8"/>
              </a:rPr>
              <a:t>What Do We Know About Guided Pathways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hlinkClick r:id="rId9"/>
              </a:rPr>
              <a:t>Texas Core Curriculum - April 2018</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All images came from </a:t>
            </a:r>
            <a:r>
              <a:rPr lang="en-US" sz="1100" b="0" i="0" u="none" strike="noStrike" cap="none" dirty="0" err="1">
                <a:solidFill>
                  <a:srgbClr val="000000"/>
                </a:solidFill>
                <a:effectLst/>
                <a:latin typeface="Arial"/>
                <a:ea typeface="Arial"/>
                <a:cs typeface="Arial"/>
                <a:sym typeface="Arial"/>
              </a:rPr>
              <a:t>Pixabay.com</a:t>
            </a:r>
            <a:r>
              <a:rPr lang="en-US" sz="1100" b="0" i="0" u="none" strike="noStrike" cap="none" dirty="0">
                <a:solidFill>
                  <a:srgbClr val="000000"/>
                </a:solidFill>
                <a:effectLst/>
                <a:latin typeface="Arial"/>
                <a:ea typeface="Arial"/>
                <a:cs typeface="Arial"/>
                <a:sym typeface="Arial"/>
              </a:rPr>
              <a:t> with no attribution required and they are free for commercial use.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rtl="0">
              <a:buNone/>
            </a:pPr>
            <a:endParaRPr sz="1200" dirty="0"/>
          </a:p>
        </p:txBody>
      </p:sp>
    </p:spTree>
    <p:extLst>
      <p:ext uri="{BB962C8B-B14F-4D97-AF65-F5344CB8AC3E}">
        <p14:creationId xmlns:p14="http://schemas.microsoft.com/office/powerpoint/2010/main" val="96277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a73863f1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a73863f14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3: Introduction</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Community colleges play an important role in supporting regional economic growth. </a:t>
            </a:r>
            <a:r>
              <a:rPr lang="en-US" sz="1100" b="1" i="0" u="none" strike="noStrike" cap="none" dirty="0">
                <a:solidFill>
                  <a:srgbClr val="000000"/>
                </a:solidFill>
                <a:effectLst/>
                <a:latin typeface="Arial"/>
                <a:ea typeface="Arial"/>
                <a:cs typeface="Arial"/>
                <a:sym typeface="Arial"/>
              </a:rPr>
              <a:t>[click]</a:t>
            </a: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They prepare students to transfer into four-year degree programs by offering cost-effective education. </a:t>
            </a:r>
            <a:r>
              <a:rPr lang="en-US" sz="1100" b="1" i="0" u="none" strike="noStrike" cap="none" dirty="0">
                <a:solidFill>
                  <a:srgbClr val="000000"/>
                </a:solidFill>
                <a:effectLst/>
                <a:latin typeface="Arial"/>
                <a:ea typeface="Arial"/>
                <a:cs typeface="Arial"/>
                <a:sym typeface="Arial"/>
              </a:rPr>
              <a:t>[click]</a:t>
            </a: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They also offers workforce programs, which help the members of the community get employment ready. </a:t>
            </a:r>
            <a:r>
              <a:rPr lang="en-US" sz="1100" b="1" i="0" u="none" strike="noStrike" cap="none" dirty="0">
                <a:solidFill>
                  <a:srgbClr val="000000"/>
                </a:solidFill>
                <a:effectLst/>
                <a:latin typeface="Arial"/>
                <a:ea typeface="Arial"/>
                <a:cs typeface="Arial"/>
                <a:sym typeface="Arial"/>
              </a:rPr>
              <a:t>[click]</a:t>
            </a:r>
            <a:endParaRPr lang="en-US" sz="1100" b="0" i="0" u="none" strike="noStrike" cap="none" dirty="0">
              <a:solidFill>
                <a:srgbClr val="000000"/>
              </a:solidFill>
              <a:effectLst/>
              <a:latin typeface="Arial"/>
              <a:ea typeface="Arial"/>
              <a:cs typeface="Arial"/>
              <a:sym typeface="Arial"/>
            </a:endParaRPr>
          </a:p>
          <a:p>
            <a:pPr marL="158750" indent="0">
              <a:buNone/>
            </a:pPr>
            <a:endParaRPr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rgbClr val="000000"/>
                </a:solidFill>
                <a:effectLst/>
                <a:latin typeface="Arial"/>
                <a:ea typeface="Arial"/>
                <a:cs typeface="Arial"/>
                <a:sym typeface="Arial"/>
              </a:rPr>
              <a:t>Slide 4: Critical Role</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Despite this critical role, community colleges and technical schools still have a lot of work to do in order to create seamless and student-centric pathways that encourage enrollment and persistence. </a:t>
            </a:r>
            <a:r>
              <a:rPr lang="en-US" sz="1100" b="1" i="0" u="none" strike="noStrike" cap="none" dirty="0">
                <a:solidFill>
                  <a:srgbClr val="000000"/>
                </a:solidFill>
                <a:effectLst/>
                <a:latin typeface="Arial"/>
                <a:ea typeface="Arial"/>
                <a:cs typeface="Arial"/>
                <a:sym typeface="Arial"/>
              </a:rPr>
              <a:t>[click]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Just like with all other current higher education programs, CTE/Workforce programs must ensure the delivery of high-quality student experiences and education.</a:t>
            </a:r>
            <a:r>
              <a:rPr lang="en-US" sz="1100" b="1" i="0" u="none" strike="noStrike" cap="none" dirty="0">
                <a:solidFill>
                  <a:srgbClr val="000000"/>
                </a:solidFill>
                <a:effectLst/>
                <a:latin typeface="Arial"/>
                <a:ea typeface="Arial"/>
                <a:cs typeface="Arial"/>
                <a:sym typeface="Arial"/>
              </a:rPr>
              <a:t> [click]</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7005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aa86eac5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aa86eac5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1" i="0" u="none" strike="noStrike" cap="none" dirty="0">
                <a:solidFill>
                  <a:srgbClr val="000000"/>
                </a:solidFill>
                <a:effectLst/>
                <a:latin typeface="Arial"/>
                <a:ea typeface="Arial"/>
                <a:cs typeface="Arial"/>
                <a:sym typeface="Arial"/>
              </a:rPr>
              <a:t>Slide 5: Lesson 1 Stacked Credentials</a:t>
            </a:r>
          </a:p>
          <a:p>
            <a:pPr marL="158750" indent="0" rtl="0">
              <a:buNone/>
            </a:pPr>
            <a:endParaRPr lang="en-US" sz="1100" b="1" i="0" u="none" strike="noStrike" cap="none" dirty="0">
              <a:solidFill>
                <a:srgbClr val="000000"/>
              </a:solidFill>
              <a:effectLst/>
              <a:latin typeface="Arial"/>
              <a:ea typeface="Arial"/>
              <a:cs typeface="Arial"/>
              <a:sym typeface="Arial"/>
            </a:endParaRPr>
          </a:p>
          <a:p>
            <a:pPr marL="158750" indent="0" rtl="0">
              <a:buNone/>
            </a:pPr>
            <a:r>
              <a:rPr lang="en-US" sz="1100" b="1" i="0" u="none" strike="noStrike" cap="none" dirty="0">
                <a:solidFill>
                  <a:srgbClr val="000000"/>
                </a:solidFill>
                <a:effectLst/>
                <a:latin typeface="Arial"/>
                <a:ea typeface="Arial"/>
                <a:cs typeface="Arial"/>
                <a:sym typeface="Arial"/>
              </a:rPr>
              <a:t>[Quick background music to introduce the first lesson]</a:t>
            </a:r>
          </a:p>
          <a:p>
            <a:pPr marL="158750" indent="0" rtl="0">
              <a:buNone/>
            </a:pPr>
            <a:endParaRPr lang="en-US" sz="1200" b="0" dirty="0">
              <a:effectLst/>
            </a:endParaRPr>
          </a:p>
          <a:p>
            <a:pPr marL="158750" indent="0" rtl="0">
              <a:buNone/>
            </a:pPr>
            <a:r>
              <a:rPr lang="en-US" sz="1100" b="0" i="0" u="none" strike="noStrike" cap="none" dirty="0">
                <a:solidFill>
                  <a:srgbClr val="000000"/>
                </a:solidFill>
                <a:effectLst/>
                <a:latin typeface="Arial"/>
                <a:ea typeface="Arial"/>
                <a:cs typeface="Arial"/>
                <a:sym typeface="Arial"/>
              </a:rPr>
              <a:t>What are stacked credentials and why is it important?</a:t>
            </a:r>
            <a:r>
              <a:rPr lang="en-US" sz="1100" b="1" i="0" u="none" strike="noStrike" cap="none" dirty="0">
                <a:solidFill>
                  <a:srgbClr val="000000"/>
                </a:solidFill>
                <a:effectLst/>
                <a:latin typeface="Arial"/>
                <a:ea typeface="Arial"/>
                <a:cs typeface="Arial"/>
                <a:sym typeface="Arial"/>
              </a:rPr>
              <a:t> [click]</a:t>
            </a:r>
          </a:p>
          <a:p>
            <a:pPr marL="158750" indent="0" rtl="0">
              <a:buNone/>
            </a:pPr>
            <a:endParaRPr lang="en-US" sz="1200" b="0" dirty="0">
              <a:effectLst/>
            </a:endParaRPr>
          </a:p>
          <a:p>
            <a:pPr marL="158750" indent="0" rtl="0">
              <a:buNone/>
            </a:pPr>
            <a:r>
              <a:rPr lang="en-US" sz="1100" b="0" i="0" u="none" strike="noStrike" cap="none" dirty="0">
                <a:solidFill>
                  <a:srgbClr val="000000"/>
                </a:solidFill>
                <a:effectLst/>
                <a:latin typeface="Arial"/>
                <a:ea typeface="Arial"/>
                <a:cs typeface="Arial"/>
                <a:sym typeface="Arial"/>
              </a:rPr>
              <a:t>According to the Department of Labor, stackable credentials are part of a sequence accumulated over time </a:t>
            </a:r>
            <a:r>
              <a:rPr lang="en-US" sz="1100" b="1" i="0" u="none" strike="noStrike" cap="none" dirty="0">
                <a:solidFill>
                  <a:srgbClr val="000000"/>
                </a:solidFill>
                <a:effectLst/>
                <a:latin typeface="Arial"/>
                <a:ea typeface="Arial"/>
                <a:cs typeface="Arial"/>
                <a:sym typeface="Arial"/>
              </a:rPr>
              <a:t>[click]</a:t>
            </a:r>
            <a:r>
              <a:rPr lang="en-US" sz="1100" b="0" i="0" u="none" strike="noStrike" cap="none" dirty="0">
                <a:solidFill>
                  <a:srgbClr val="000000"/>
                </a:solidFill>
                <a:effectLst/>
                <a:latin typeface="Arial"/>
                <a:ea typeface="Arial"/>
                <a:cs typeface="Arial"/>
                <a:sym typeface="Arial"/>
              </a:rPr>
              <a:t> to build up a qualification in order to move up a career ladder to potentially have a higher paying job or a promotion. </a:t>
            </a:r>
            <a:r>
              <a:rPr lang="en-US" sz="1100" b="1" i="0" u="none" strike="noStrike" cap="none" dirty="0">
                <a:solidFill>
                  <a:srgbClr val="000000"/>
                </a:solidFill>
                <a:effectLst/>
                <a:latin typeface="Arial"/>
                <a:ea typeface="Arial"/>
                <a:cs typeface="Arial"/>
                <a:sym typeface="Arial"/>
              </a:rPr>
              <a:t>[click]</a:t>
            </a:r>
            <a:endParaRPr lang="en-US" sz="1200" b="0" dirty="0">
              <a:effectLst/>
            </a:endParaRPr>
          </a:p>
          <a:p>
            <a:pPr marL="158750" indent="0">
              <a:buNone/>
            </a:pPr>
            <a:br>
              <a:rPr lang="en-US" sz="1200" dirty="0"/>
            </a:br>
            <a:endParaRPr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a73863f1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a73863f14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1" i="0" u="none" strike="noStrike" cap="none" dirty="0">
                <a:solidFill>
                  <a:srgbClr val="000000"/>
                </a:solidFill>
                <a:effectLst/>
                <a:latin typeface="Arial"/>
                <a:ea typeface="Arial"/>
                <a:cs typeface="Arial"/>
                <a:sym typeface="Arial"/>
              </a:rPr>
              <a:t>Slide 6: Work of Counselors/Advisors</a:t>
            </a:r>
          </a:p>
          <a:p>
            <a:pPr marL="158750" indent="0" rtl="0">
              <a:buNone/>
            </a:pPr>
            <a:endParaRPr lang="en-US" b="0" dirty="0">
              <a:effectLst/>
            </a:endParaRPr>
          </a:p>
          <a:p>
            <a:pPr marL="158750" indent="0" rtl="0">
              <a:buNone/>
            </a:pPr>
            <a:r>
              <a:rPr lang="en-US" sz="1100" b="0" i="0" u="none" strike="noStrike" cap="none" dirty="0">
                <a:solidFill>
                  <a:srgbClr val="000000"/>
                </a:solidFill>
                <a:effectLst/>
                <a:latin typeface="Arial"/>
                <a:ea typeface="Arial"/>
                <a:cs typeface="Arial"/>
                <a:sym typeface="Arial"/>
              </a:rPr>
              <a:t>It is important for counselors and advisors to understand how it works to advise prospective students and guide them in their options.</a:t>
            </a:r>
            <a:r>
              <a:rPr lang="en-US" sz="1100" b="1" i="0" u="none" strike="noStrike" cap="none" dirty="0">
                <a:solidFill>
                  <a:srgbClr val="000000"/>
                </a:solidFill>
                <a:effectLst/>
                <a:latin typeface="Arial"/>
                <a:ea typeface="Arial"/>
                <a:cs typeface="Arial"/>
                <a:sym typeface="Arial"/>
              </a:rPr>
              <a:t> [click]</a:t>
            </a:r>
            <a:endParaRPr lang="en-US" b="0" dirty="0">
              <a:effectLst/>
            </a:endParaRPr>
          </a:p>
          <a:p>
            <a:pPr marL="158750" indent="0">
              <a:buNone/>
            </a:pPr>
            <a:br>
              <a:rPr lang="en-US"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aa86eac5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aa86eac5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1" i="0" u="none" strike="noStrike" cap="none" dirty="0">
                <a:solidFill>
                  <a:srgbClr val="000000"/>
                </a:solidFill>
                <a:effectLst/>
                <a:latin typeface="Arial"/>
                <a:ea typeface="Arial"/>
                <a:cs typeface="Arial"/>
                <a:sym typeface="Arial"/>
              </a:rPr>
              <a:t>Slide 7: Benefits</a:t>
            </a:r>
          </a:p>
          <a:p>
            <a:pPr marL="158750" indent="0" rtl="0">
              <a:buNone/>
            </a:pPr>
            <a:endParaRPr lang="en-US" b="0" dirty="0">
              <a:effectLst/>
            </a:endParaRPr>
          </a:p>
          <a:p>
            <a:pPr marL="158750" indent="0" rtl="0">
              <a:buNone/>
            </a:pPr>
            <a:r>
              <a:rPr lang="en-US" sz="1100" b="0" i="0" u="none" strike="noStrike" cap="none" dirty="0">
                <a:solidFill>
                  <a:srgbClr val="000000"/>
                </a:solidFill>
                <a:effectLst/>
                <a:latin typeface="Arial"/>
                <a:ea typeface="Arial"/>
                <a:cs typeface="Arial"/>
                <a:sym typeface="Arial"/>
              </a:rPr>
              <a:t>So, what are the benefits of stackable credentials? </a:t>
            </a:r>
            <a:r>
              <a:rPr lang="en-US" sz="1100" b="1" i="0" u="none" strike="noStrike" cap="none" dirty="0">
                <a:solidFill>
                  <a:srgbClr val="000000"/>
                </a:solidFill>
                <a:effectLst/>
                <a:latin typeface="Arial"/>
                <a:ea typeface="Arial"/>
                <a:cs typeface="Arial"/>
                <a:sym typeface="Arial"/>
              </a:rPr>
              <a:t>[click]</a:t>
            </a:r>
          </a:p>
          <a:p>
            <a:pPr marL="158750" indent="0" rtl="0">
              <a:buNone/>
            </a:pPr>
            <a:endParaRPr lang="en-US" b="0" dirty="0">
              <a:effectLst/>
            </a:endParaRPr>
          </a:p>
          <a:p>
            <a:pPr marL="158750" indent="0" rtl="0">
              <a:buNone/>
            </a:pPr>
            <a:r>
              <a:rPr lang="en-US" sz="1100" b="0" i="0" u="none" strike="noStrike" cap="none" dirty="0">
                <a:solidFill>
                  <a:srgbClr val="000000"/>
                </a:solidFill>
                <a:effectLst/>
                <a:latin typeface="Arial"/>
                <a:ea typeface="Arial"/>
                <a:cs typeface="Arial"/>
                <a:sym typeface="Arial"/>
              </a:rPr>
              <a:t>First, it provides career progressive pathways for students. Second, it requires less time and money than traditional credentials. Lastly, stackable credentials are aligned specifically with employer needs and therefore make students career ready.</a:t>
            </a:r>
            <a:r>
              <a:rPr lang="en-US" sz="1100" b="1" i="0" u="none" strike="noStrike" cap="none" dirty="0">
                <a:solidFill>
                  <a:srgbClr val="000000"/>
                </a:solidFill>
                <a:effectLst/>
                <a:latin typeface="Arial"/>
                <a:ea typeface="Arial"/>
                <a:cs typeface="Arial"/>
                <a:sym typeface="Arial"/>
              </a:rPr>
              <a:t> [click]</a:t>
            </a:r>
            <a:endParaRPr lang="en-US" b="0" dirty="0">
              <a:effectLst/>
            </a:endParaRPr>
          </a:p>
          <a:p>
            <a:pPr marL="158750" indent="0">
              <a:buNone/>
            </a:pPr>
            <a:br>
              <a:rPr lang="en-US" dirty="0"/>
            </a:br>
            <a:endParaRPr dirty="0">
              <a:solidFill>
                <a:srgbClr val="42424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aa86eac5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aa86eac5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1" i="0" u="none" strike="noStrike" cap="none" dirty="0">
                <a:solidFill>
                  <a:srgbClr val="000000"/>
                </a:solidFill>
                <a:effectLst/>
                <a:latin typeface="Arial"/>
                <a:ea typeface="Arial"/>
                <a:cs typeface="Arial"/>
                <a:sym typeface="Arial"/>
              </a:rPr>
              <a:t>Slide 8: How to Achieve Stack Credentials?</a:t>
            </a:r>
          </a:p>
          <a:p>
            <a:pPr marL="158750" indent="0" rtl="0">
              <a:buNone/>
            </a:pPr>
            <a:endParaRPr lang="en-US" b="0" dirty="0">
              <a:effectLst/>
            </a:endParaRPr>
          </a:p>
          <a:p>
            <a:pPr marL="158750" indent="0" rtl="0">
              <a:buNone/>
            </a:pPr>
            <a:r>
              <a:rPr lang="en-US" sz="1100" b="0" i="0" u="none" strike="noStrike" cap="none" dirty="0">
                <a:solidFill>
                  <a:srgbClr val="000000"/>
                </a:solidFill>
                <a:effectLst/>
                <a:latin typeface="Arial"/>
                <a:ea typeface="Arial"/>
                <a:cs typeface="Arial"/>
                <a:sym typeface="Arial"/>
              </a:rPr>
              <a:t>How do you achieve stack credentials?</a:t>
            </a:r>
            <a:r>
              <a:rPr lang="en-US" sz="1100" b="1" i="0" u="none" strike="noStrike" cap="none" dirty="0">
                <a:solidFill>
                  <a:srgbClr val="000000"/>
                </a:solidFill>
                <a:effectLst/>
                <a:latin typeface="Arial"/>
                <a:ea typeface="Arial"/>
                <a:cs typeface="Arial"/>
                <a:sym typeface="Arial"/>
              </a:rPr>
              <a:t> [click]</a:t>
            </a:r>
          </a:p>
          <a:p>
            <a:pPr marL="158750" indent="0" rtl="0">
              <a:buNone/>
            </a:pPr>
            <a:endParaRPr lang="en-US" b="0" dirty="0">
              <a:effectLst/>
            </a:endParaRPr>
          </a:p>
          <a:p>
            <a:pPr marL="158750" indent="0" rtl="0">
              <a:buNone/>
            </a:pPr>
            <a:r>
              <a:rPr lang="en-US" sz="1100" b="0" i="0" u="none" strike="noStrike" cap="none" dirty="0">
                <a:solidFill>
                  <a:srgbClr val="000000"/>
                </a:solidFill>
                <a:effectLst/>
                <a:latin typeface="Arial"/>
                <a:ea typeface="Arial"/>
                <a:cs typeface="Arial"/>
                <a:sym typeface="Arial"/>
              </a:rPr>
              <a:t>One example of stacking is </a:t>
            </a:r>
            <a:r>
              <a:rPr lang="en-US" sz="1100" b="0" i="0" u="none" strike="noStrike" cap="none">
                <a:solidFill>
                  <a:srgbClr val="000000"/>
                </a:solidFill>
                <a:effectLst/>
                <a:latin typeface="Arial"/>
                <a:ea typeface="Arial"/>
                <a:cs typeface="Arial"/>
                <a:sym typeface="Arial"/>
              </a:rPr>
              <a:t>called Progressive </a:t>
            </a:r>
            <a:r>
              <a:rPr lang="en-US" sz="1100" b="0" i="0" u="none" strike="noStrike" cap="none" dirty="0">
                <a:solidFill>
                  <a:srgbClr val="000000"/>
                </a:solidFill>
                <a:effectLst/>
                <a:latin typeface="Arial"/>
                <a:ea typeface="Arial"/>
                <a:cs typeface="Arial"/>
                <a:sym typeface="Arial"/>
              </a:rPr>
              <a:t>Stack. This type of credential stacking lets you start with a certificate, for example Level 1 certification, which can lead to another certificate - Level 2 certificate, then to a subsequent degree such as associate degree, bachelor, master, and so forth.</a:t>
            </a:r>
            <a:r>
              <a:rPr lang="en-US" sz="1100" b="1" i="0" u="none" strike="noStrike" cap="none" dirty="0">
                <a:solidFill>
                  <a:srgbClr val="000000"/>
                </a:solidFill>
                <a:effectLst/>
                <a:latin typeface="Arial"/>
                <a:ea typeface="Arial"/>
                <a:cs typeface="Arial"/>
                <a:sym typeface="Arial"/>
              </a:rPr>
              <a:t> [click] </a:t>
            </a:r>
          </a:p>
          <a:p>
            <a:pPr marL="158750" indent="0" rtl="0">
              <a:buNone/>
            </a:pPr>
            <a:endParaRPr lang="en-US" sz="1100" b="1"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With this type of stacked credentials, the student can accumulate a series of building blocks that can pave a way to something bigger. </a:t>
            </a:r>
            <a:r>
              <a:rPr lang="en-US" sz="1100" b="1" i="0" u="none" strike="noStrike" cap="none" dirty="0">
                <a:solidFill>
                  <a:srgbClr val="000000"/>
                </a:solidFill>
                <a:effectLst/>
                <a:latin typeface="Arial"/>
                <a:ea typeface="Arial"/>
                <a:cs typeface="Arial"/>
                <a:sym typeface="Arial"/>
              </a:rPr>
              <a:t>[click]</a:t>
            </a:r>
            <a:endParaRPr lang="en-US" b="0" dirty="0">
              <a:effectLst/>
            </a:endParaRPr>
          </a:p>
          <a:p>
            <a:pPr marL="158750" indent="0">
              <a:buNone/>
            </a:pPr>
            <a:br>
              <a:rPr lang="en-US" dirty="0"/>
            </a:br>
            <a:endParaRPr lang="en-US" b="0" dirty="0">
              <a:effectLs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aa86eac5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aa86eac5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9: Stacked Credentials and Curriculum</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For program or curriculum developers, knowing how to stack credentials when designing a program will benefit students tremendously. </a:t>
            </a:r>
            <a:r>
              <a:rPr lang="en-US" sz="1100" b="1" i="0" u="none" strike="noStrike" cap="none" dirty="0">
                <a:solidFill>
                  <a:srgbClr val="000000"/>
                </a:solidFill>
                <a:effectLst/>
                <a:latin typeface="Arial"/>
                <a:ea typeface="Arial"/>
                <a:cs typeface="Arial"/>
                <a:sym typeface="Arial"/>
              </a:rPr>
              <a:t>[Image of books stack should be displayed] [click]</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Let’s look at a sample program with stacked credentials.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[Show example of Stacked Credentials using the infographic]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As you can see, all courses in both certificates are part of the associate degree. If the student decided to stop after acquiring one of the certificates, they can find a job specific to that certificate, then, later on, if they decided to come back, their current certificate will be applied to the associate degree. </a:t>
            </a:r>
            <a:r>
              <a:rPr lang="en-US" sz="1100" b="1" i="0" u="none" strike="noStrike" cap="none" dirty="0">
                <a:solidFill>
                  <a:srgbClr val="000000"/>
                </a:solidFill>
                <a:effectLst/>
                <a:latin typeface="Arial"/>
                <a:ea typeface="Arial"/>
                <a:cs typeface="Arial"/>
                <a:sym typeface="Arial"/>
              </a:rPr>
              <a:t>[click]</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Optional: </a:t>
            </a:r>
            <a:r>
              <a:rPr lang="en-US" sz="1100" b="0" i="0" u="none" strike="noStrike" cap="none" dirty="0">
                <a:solidFill>
                  <a:srgbClr val="000000"/>
                </a:solidFill>
                <a:effectLst/>
                <a:latin typeface="Arial"/>
                <a:ea typeface="Arial"/>
                <a:cs typeface="Arial"/>
                <a:sym typeface="Arial"/>
              </a:rPr>
              <a:t>Open the </a:t>
            </a:r>
            <a:r>
              <a:rPr lang="en-US" sz="1100" b="0" i="0" u="none" strike="noStrike" cap="none" dirty="0">
                <a:solidFill>
                  <a:srgbClr val="000000"/>
                </a:solidFill>
                <a:effectLst/>
                <a:latin typeface="Arial"/>
                <a:ea typeface="Arial"/>
                <a:cs typeface="Arial"/>
                <a:sym typeface="Arial"/>
                <a:hlinkClick r:id="rId3"/>
              </a:rPr>
              <a:t>Stackable Credentials</a:t>
            </a:r>
            <a:r>
              <a:rPr lang="en-US" sz="1100" b="0" i="0" u="none" strike="noStrike" cap="none" dirty="0">
                <a:solidFill>
                  <a:srgbClr val="000000"/>
                </a:solidFill>
                <a:effectLst/>
                <a:latin typeface="Arial"/>
                <a:ea typeface="Arial"/>
                <a:cs typeface="Arial"/>
                <a:sym typeface="Arial"/>
              </a:rPr>
              <a:t> in Google Slide to show a different version</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On this version of the stackable credentials, it shows that all courses of the certificates are part of the AAS degree. </a:t>
            </a:r>
            <a:r>
              <a:rPr lang="en-US" sz="1100" b="1" i="0" u="none" strike="noStrike" cap="none" dirty="0">
                <a:solidFill>
                  <a:srgbClr val="000000"/>
                </a:solidFill>
                <a:effectLst/>
                <a:latin typeface="Arial"/>
                <a:ea typeface="Arial"/>
                <a:cs typeface="Arial"/>
                <a:sym typeface="Arial"/>
              </a:rPr>
              <a:t>[click]</a:t>
            </a:r>
            <a:endParaRPr lang="en-US" sz="1100" b="0" i="0" u="none" strike="noStrike" cap="none" dirty="0">
              <a:solidFill>
                <a:srgbClr val="000000"/>
              </a:solidFill>
              <a:effectLst/>
              <a:latin typeface="Arial"/>
              <a:ea typeface="Arial"/>
              <a:cs typeface="Arial"/>
              <a:sym typeface="Arial"/>
            </a:endParaRPr>
          </a:p>
          <a:p>
            <a:pPr marL="0" lvl="0" indent="0" algn="l" rtl="0">
              <a:spcBef>
                <a:spcPts val="1000"/>
              </a:spcBef>
              <a:spcAft>
                <a:spcPts val="0"/>
              </a:spcAft>
              <a:buNone/>
            </a:pPr>
            <a:endParaRPr dirty="0">
              <a:solidFill>
                <a:srgbClr val="42424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3F3F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rgbClr val="FFFFFF"/>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Century Gothic"/>
              <a:buNone/>
              <a:defRPr>
                <a:solidFill>
                  <a:schemeClr val="lt1"/>
                </a:solidFill>
                <a:latin typeface="Century Gothic"/>
                <a:ea typeface="Century Gothic"/>
                <a:cs typeface="Century Gothic"/>
                <a:sym typeface="Century Gothic"/>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Century Gothic"/>
              <a:buNone/>
              <a:defRPr sz="3000">
                <a:solidFill>
                  <a:schemeClr val="accent1"/>
                </a:solidFill>
                <a:latin typeface="Century Gothic"/>
                <a:ea typeface="Century Gothic"/>
                <a:cs typeface="Century Gothic"/>
                <a:sym typeface="Century Gothic"/>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451429"/>
            <a:ext cx="8520600" cy="22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rgbClr val="0B5394"/>
                </a:solidFill>
              </a:rPr>
              <a:t>Stacked Credentials</a:t>
            </a:r>
            <a:endParaRPr sz="4800" b="1" dirty="0">
              <a:solidFill>
                <a:srgbClr val="0B5394"/>
              </a:solidFill>
            </a:endParaRPr>
          </a:p>
          <a:p>
            <a:pPr marL="0" lvl="0" indent="0" algn="l" rtl="0">
              <a:spcBef>
                <a:spcPts val="0"/>
              </a:spcBef>
              <a:spcAft>
                <a:spcPts val="0"/>
              </a:spcAft>
              <a:buNone/>
            </a:pPr>
            <a:r>
              <a:rPr lang="en" sz="4800" b="1" dirty="0">
                <a:solidFill>
                  <a:srgbClr val="0B5394"/>
                </a:solidFill>
              </a:rPr>
              <a:t>Transferability and </a:t>
            </a:r>
            <a:endParaRPr sz="4800" b="1" dirty="0">
              <a:solidFill>
                <a:srgbClr val="0B5394"/>
              </a:solidFill>
            </a:endParaRPr>
          </a:p>
          <a:p>
            <a:pPr marL="0" lvl="0" indent="0" algn="l" rtl="0">
              <a:spcBef>
                <a:spcPts val="0"/>
              </a:spcBef>
              <a:spcAft>
                <a:spcPts val="0"/>
              </a:spcAft>
              <a:buNone/>
            </a:pPr>
            <a:r>
              <a:rPr lang="en" sz="4800" b="1" dirty="0">
                <a:solidFill>
                  <a:srgbClr val="0B5394"/>
                </a:solidFill>
              </a:rPr>
              <a:t>Guided Pathways</a:t>
            </a:r>
            <a:endParaRPr sz="4800" b="1" dirty="0">
              <a:solidFill>
                <a:srgbClr val="0B5394"/>
              </a:solidFill>
            </a:endParaRPr>
          </a:p>
        </p:txBody>
      </p:sp>
      <p:sp>
        <p:nvSpPr>
          <p:cNvPr id="65" name="Google Shape;65;p13"/>
          <p:cNvSpPr txBox="1">
            <a:spLocks noGrp="1"/>
          </p:cNvSpPr>
          <p:nvPr>
            <p:ph type="subTitle" idx="1"/>
          </p:nvPr>
        </p:nvSpPr>
        <p:spPr>
          <a:xfrm>
            <a:off x="4420700" y="3688271"/>
            <a:ext cx="4242600" cy="10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FFFFFF"/>
                </a:solidFill>
                <a:latin typeface="Century Gothic"/>
                <a:ea typeface="Century Gothic"/>
                <a:cs typeface="Century Gothic"/>
                <a:sym typeface="Century Gothic"/>
              </a:rPr>
              <a:t>Module 5</a:t>
            </a:r>
            <a:endParaRPr sz="6000">
              <a:solidFill>
                <a:srgbClr val="FF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4">
                                            <p:txEl>
                                              <p:pRg st="0" end="0"/>
                                            </p:txEl>
                                          </p:spTgt>
                                        </p:tgtEl>
                                        <p:attrNameLst>
                                          <p:attrName>style.visibility</p:attrName>
                                        </p:attrNameLst>
                                      </p:cBhvr>
                                      <p:to>
                                        <p:strVal val="visible"/>
                                      </p:to>
                                    </p:set>
                                    <p:animEffect transition="in" filter="fade">
                                      <p:cBhvr>
                                        <p:cTn id="11" dur="1000"/>
                                        <p:tgtEl>
                                          <p:spTgt spid="64">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4">
                                            <p:txEl>
                                              <p:pRg st="1" end="1"/>
                                            </p:txEl>
                                          </p:spTgt>
                                        </p:tgtEl>
                                        <p:attrNameLst>
                                          <p:attrName>style.visibility</p:attrName>
                                        </p:attrNameLst>
                                      </p:cBhvr>
                                      <p:to>
                                        <p:strVal val="visible"/>
                                      </p:to>
                                    </p:set>
                                    <p:animEffect transition="in" filter="fade">
                                      <p:cBhvr>
                                        <p:cTn id="15" dur="1000"/>
                                        <p:tgtEl>
                                          <p:spTgt spid="64">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4">
                                            <p:txEl>
                                              <p:pRg st="2" end="2"/>
                                            </p:txEl>
                                          </p:spTgt>
                                        </p:tgtEl>
                                        <p:attrNameLst>
                                          <p:attrName>style.visibility</p:attrName>
                                        </p:attrNameLst>
                                      </p:cBhvr>
                                      <p:to>
                                        <p:strVal val="visible"/>
                                      </p:to>
                                    </p:set>
                                    <p:animEffect transition="in" filter="fade">
                                      <p:cBhvr>
                                        <p:cTn id="19" dur="10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Title"/>
          <p:cNvSpPr txBox="1">
            <a:spLocks noGrp="1"/>
          </p:cNvSpPr>
          <p:nvPr>
            <p:ph type="title"/>
          </p:nvPr>
        </p:nvSpPr>
        <p:spPr>
          <a:xfrm>
            <a:off x="335425" y="-32400"/>
            <a:ext cx="8520600" cy="13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Lesson 2: </a:t>
            </a:r>
            <a:endParaRPr/>
          </a:p>
          <a:p>
            <a:pPr marL="0" lvl="0" indent="0" algn="l" rtl="0">
              <a:spcBef>
                <a:spcPts val="0"/>
              </a:spcBef>
              <a:spcAft>
                <a:spcPts val="0"/>
              </a:spcAft>
              <a:buNone/>
            </a:pPr>
            <a:r>
              <a:rPr lang="en" sz="4600" b="1"/>
              <a:t>Transferability</a:t>
            </a:r>
            <a:endParaRPr sz="4600" b="1"/>
          </a:p>
        </p:txBody>
      </p:sp>
      <p:pic>
        <p:nvPicPr>
          <p:cNvPr id="135" name="Image 1" descr="Image of a bridge with a person (male) crossing the bridge. On the left  side you will see an image of a community college and university. On the right of the bridge, the image of a university is showing."/>
          <p:cNvPicPr preferRelativeResize="0"/>
          <p:nvPr/>
        </p:nvPicPr>
        <p:blipFill>
          <a:blip r:embed="rId3">
            <a:alphaModFix/>
          </a:blip>
          <a:stretch>
            <a:fillRect/>
          </a:stretch>
        </p:blipFill>
        <p:spPr>
          <a:xfrm>
            <a:off x="662710" y="1600200"/>
            <a:ext cx="7973290" cy="32291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1000"/>
                                        <p:tgtEl>
                                          <p:spTgt spid="134">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4">
                                            <p:txEl>
                                              <p:pRg st="1" end="1"/>
                                            </p:txEl>
                                          </p:spTgt>
                                        </p:tgtEl>
                                        <p:attrNameLst>
                                          <p:attrName>style.visibility</p:attrName>
                                        </p:attrNameLst>
                                      </p:cBhvr>
                                      <p:to>
                                        <p:strVal val="visible"/>
                                      </p:to>
                                    </p:set>
                                    <p:animEffect transition="in" filter="fade">
                                      <p:cBhvr>
                                        <p:cTn id="11" dur="1000"/>
                                        <p:tgtEl>
                                          <p:spTgt spid="134">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fade">
                                      <p:cBhvr>
                                        <p:cTn id="15" dur="1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Title"/>
          <p:cNvSpPr txBox="1">
            <a:spLocks noGrp="1"/>
          </p:cNvSpPr>
          <p:nvPr>
            <p:ph type="title"/>
          </p:nvPr>
        </p:nvSpPr>
        <p:spPr>
          <a:xfrm>
            <a:off x="311700" y="120000"/>
            <a:ext cx="8520600" cy="10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Statistics</a:t>
            </a:r>
            <a:endParaRPr sz="4800" b="1" dirty="0"/>
          </a:p>
        </p:txBody>
      </p:sp>
      <p:pic>
        <p:nvPicPr>
          <p:cNvPr id="141" name="Image 1" descr="National Center for Education Statistics with the first letter in BOLD and the logo on the left of the capital letters."/>
          <p:cNvPicPr preferRelativeResize="0"/>
          <p:nvPr/>
        </p:nvPicPr>
        <p:blipFill>
          <a:blip r:embed="rId3">
            <a:alphaModFix/>
          </a:blip>
          <a:stretch>
            <a:fillRect/>
          </a:stretch>
        </p:blipFill>
        <p:spPr>
          <a:xfrm>
            <a:off x="210873" y="2178696"/>
            <a:ext cx="2673004" cy="1751465"/>
          </a:xfrm>
          <a:prstGeom prst="rect">
            <a:avLst/>
          </a:prstGeom>
          <a:noFill/>
          <a:ln>
            <a:noFill/>
          </a:ln>
        </p:spPr>
      </p:pic>
      <p:pic>
        <p:nvPicPr>
          <p:cNvPr id="142" name="Image 2" descr="Image of a domino with a hand in the middle trying to stop the rest of the domino from falling."/>
          <p:cNvPicPr preferRelativeResize="0"/>
          <p:nvPr/>
        </p:nvPicPr>
        <p:blipFill>
          <a:blip r:embed="rId4">
            <a:alphaModFix/>
          </a:blip>
          <a:stretch>
            <a:fillRect/>
          </a:stretch>
        </p:blipFill>
        <p:spPr>
          <a:xfrm>
            <a:off x="3383125" y="1394500"/>
            <a:ext cx="5466235" cy="3555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1000"/>
                                        <p:tgtEl>
                                          <p:spTgt spid="140">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1000"/>
                                        <p:tgtEl>
                                          <p:spTgt spid="14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2"/>
                                        </p:tgtEl>
                                        <p:attrNameLst>
                                          <p:attrName>style.visibility</p:attrName>
                                        </p:attrNameLst>
                                      </p:cBhvr>
                                      <p:to>
                                        <p:strVal val="visible"/>
                                      </p:to>
                                    </p:set>
                                    <p:animEffect transition="in" filter="fade">
                                      <p:cBhvr>
                                        <p:cTn id="15"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Title"/>
          <p:cNvSpPr txBox="1">
            <a:spLocks noGrp="1"/>
          </p:cNvSpPr>
          <p:nvPr>
            <p:ph type="title"/>
          </p:nvPr>
        </p:nvSpPr>
        <p:spPr>
          <a:xfrm>
            <a:off x="0" y="282900"/>
            <a:ext cx="8663400" cy="8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rgbClr val="FFFFFF"/>
                </a:solidFill>
              </a:rPr>
              <a:t>Tips - Selecting Program/Courses </a:t>
            </a:r>
            <a:endParaRPr sz="4000" b="1" dirty="0">
              <a:solidFill>
                <a:srgbClr val="FFFFFF"/>
              </a:solidFill>
            </a:endParaRPr>
          </a:p>
        </p:txBody>
      </p:sp>
      <p:pic>
        <p:nvPicPr>
          <p:cNvPr id="148" name="Image 1" descr="Images of 9 different colors pencil."/>
          <p:cNvPicPr preferRelativeResize="0"/>
          <p:nvPr/>
        </p:nvPicPr>
        <p:blipFill>
          <a:blip r:embed="rId3">
            <a:alphaModFix/>
          </a:blip>
          <a:stretch>
            <a:fillRect/>
          </a:stretch>
        </p:blipFill>
        <p:spPr>
          <a:xfrm>
            <a:off x="1586197" y="1436050"/>
            <a:ext cx="5703826" cy="3454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fade">
                                      <p:cBhvr>
                                        <p:cTn id="11"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Title"/>
          <p:cNvSpPr txBox="1">
            <a:spLocks noGrp="1"/>
          </p:cNvSpPr>
          <p:nvPr>
            <p:ph type="title"/>
          </p:nvPr>
        </p:nvSpPr>
        <p:spPr>
          <a:xfrm>
            <a:off x="311700" y="228175"/>
            <a:ext cx="8520600" cy="7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b="1"/>
              <a:t>Tip 1 - Articulation Agreement</a:t>
            </a:r>
            <a:endParaRPr sz="4500" b="1"/>
          </a:p>
        </p:txBody>
      </p:sp>
      <p:sp>
        <p:nvSpPr>
          <p:cNvPr id="154" name="Textbox 1"/>
          <p:cNvSpPr txBox="1"/>
          <p:nvPr/>
        </p:nvSpPr>
        <p:spPr>
          <a:xfrm>
            <a:off x="506525" y="1776045"/>
            <a:ext cx="3212621" cy="2648031"/>
          </a:xfrm>
          <a:prstGeom prst="rect">
            <a:avLst/>
          </a:prstGeom>
          <a:noFill/>
          <a:ln>
            <a:noFill/>
          </a:ln>
        </p:spPr>
        <p:txBody>
          <a:bodyPr spcFirstLastPara="1" wrap="square" lIns="91425" tIns="91425" rIns="91425" bIns="91425" anchor="t" anchorCtr="0">
            <a:noAutofit/>
          </a:bodyPr>
          <a:lstStyle/>
          <a:p>
            <a:pPr marL="38100" lvl="0" algn="ctr" rtl="0">
              <a:lnSpc>
                <a:spcPct val="115000"/>
              </a:lnSpc>
              <a:spcBef>
                <a:spcPts val="1000"/>
              </a:spcBef>
              <a:spcAft>
                <a:spcPts val="0"/>
              </a:spcAft>
              <a:buSzPts val="3000"/>
            </a:pPr>
            <a:r>
              <a:rPr lang="en" sz="3000" dirty="0">
                <a:latin typeface="Century Gothic"/>
                <a:ea typeface="Century Gothic"/>
                <a:cs typeface="Century Gothic"/>
                <a:sym typeface="Century Gothic"/>
              </a:rPr>
              <a:t>Ask community college for an articulation agreement</a:t>
            </a:r>
            <a:endParaRPr sz="3000" dirty="0">
              <a:latin typeface="Century Gothic"/>
              <a:ea typeface="Century Gothic"/>
              <a:cs typeface="Century Gothic"/>
              <a:sym typeface="Century Gothic"/>
            </a:endParaRPr>
          </a:p>
        </p:txBody>
      </p:sp>
      <p:pic>
        <p:nvPicPr>
          <p:cNvPr id="155" name="Image 1" descr="Image of two person handshaking behind the hans is a signature."/>
          <p:cNvPicPr preferRelativeResize="0"/>
          <p:nvPr/>
        </p:nvPicPr>
        <p:blipFill>
          <a:blip r:embed="rId3">
            <a:alphaModFix/>
          </a:blip>
          <a:stretch>
            <a:fillRect/>
          </a:stretch>
        </p:blipFill>
        <p:spPr>
          <a:xfrm>
            <a:off x="4291799" y="1708175"/>
            <a:ext cx="4540502" cy="30270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fade">
                                      <p:cBhvr>
                                        <p:cTn id="11" dur="1000"/>
                                        <p:tgtEl>
                                          <p:spTgt spid="15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Title"/>
          <p:cNvSpPr txBox="1">
            <a:spLocks noGrp="1"/>
          </p:cNvSpPr>
          <p:nvPr>
            <p:ph type="title"/>
          </p:nvPr>
        </p:nvSpPr>
        <p:spPr>
          <a:xfrm>
            <a:off x="194825" y="228175"/>
            <a:ext cx="9066000" cy="10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a:t>Tip 2 - Well-Connected Community</a:t>
            </a:r>
            <a:endParaRPr sz="4000" b="1"/>
          </a:p>
        </p:txBody>
      </p:sp>
      <p:sp>
        <p:nvSpPr>
          <p:cNvPr id="161" name="Textbox 1"/>
          <p:cNvSpPr txBox="1"/>
          <p:nvPr/>
        </p:nvSpPr>
        <p:spPr>
          <a:xfrm>
            <a:off x="194825" y="2074985"/>
            <a:ext cx="3830098" cy="2763690"/>
          </a:xfrm>
          <a:prstGeom prst="rect">
            <a:avLst/>
          </a:prstGeom>
          <a:noFill/>
          <a:ln>
            <a:noFill/>
          </a:ln>
        </p:spPr>
        <p:txBody>
          <a:bodyPr spcFirstLastPara="1" wrap="square" lIns="91425" tIns="91425" rIns="91425" bIns="91425" anchor="t" anchorCtr="0">
            <a:noAutofit/>
          </a:bodyPr>
          <a:lstStyle/>
          <a:p>
            <a:pPr marL="38100" lvl="0" algn="ctr" rtl="0">
              <a:lnSpc>
                <a:spcPct val="115000"/>
              </a:lnSpc>
              <a:spcBef>
                <a:spcPts val="1000"/>
              </a:spcBef>
              <a:spcAft>
                <a:spcPts val="0"/>
              </a:spcAft>
              <a:buSzPts val="3000"/>
            </a:pPr>
            <a:r>
              <a:rPr lang="en" sz="3000" dirty="0">
                <a:latin typeface="Century Gothic"/>
                <a:ea typeface="Century Gothic"/>
                <a:cs typeface="Century Gothic"/>
                <a:sym typeface="Century Gothic"/>
              </a:rPr>
              <a:t>Select a well-connected community college</a:t>
            </a:r>
            <a:endParaRPr sz="3000" dirty="0">
              <a:latin typeface="Century Gothic"/>
              <a:ea typeface="Century Gothic"/>
              <a:cs typeface="Century Gothic"/>
              <a:sym typeface="Century Gothic"/>
            </a:endParaRPr>
          </a:p>
        </p:txBody>
      </p:sp>
      <p:pic>
        <p:nvPicPr>
          <p:cNvPr id="162" name="Image 1" descr="Images of people link showing connection. One person is orange and the rest of the people are black. "/>
          <p:cNvPicPr preferRelativeResize="0"/>
          <p:nvPr/>
        </p:nvPicPr>
        <p:blipFill>
          <a:blip r:embed="rId3">
            <a:alphaModFix/>
          </a:blip>
          <a:stretch>
            <a:fillRect/>
          </a:stretch>
        </p:blipFill>
        <p:spPr>
          <a:xfrm>
            <a:off x="4572000" y="1762875"/>
            <a:ext cx="3955376" cy="29696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1"/>
                                        </p:tgtEl>
                                        <p:attrNameLst>
                                          <p:attrName>style.visibility</p:attrName>
                                        </p:attrNameLst>
                                      </p:cBhvr>
                                      <p:to>
                                        <p:strVal val="visible"/>
                                      </p:to>
                                    </p:set>
                                    <p:animEffect transition="in" filter="fade">
                                      <p:cBhvr>
                                        <p:cTn id="11" dur="1000"/>
                                        <p:tgtEl>
                                          <p:spTgt spid="16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Title "/>
          <p:cNvSpPr txBox="1">
            <a:spLocks noGrp="1"/>
          </p:cNvSpPr>
          <p:nvPr>
            <p:ph type="title"/>
          </p:nvPr>
        </p:nvSpPr>
        <p:spPr>
          <a:xfrm>
            <a:off x="194825" y="228175"/>
            <a:ext cx="9066000" cy="10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a:t>Tip 3- Guaranteed Transfer</a:t>
            </a:r>
            <a:endParaRPr sz="4800" b="1"/>
          </a:p>
        </p:txBody>
      </p:sp>
      <p:sp>
        <p:nvSpPr>
          <p:cNvPr id="168" name="Textbox 1"/>
          <p:cNvSpPr txBox="1"/>
          <p:nvPr/>
        </p:nvSpPr>
        <p:spPr>
          <a:xfrm>
            <a:off x="194825" y="1951892"/>
            <a:ext cx="4377300" cy="1547446"/>
          </a:xfrm>
          <a:prstGeom prst="rect">
            <a:avLst/>
          </a:prstGeom>
          <a:noFill/>
          <a:ln>
            <a:noFill/>
          </a:ln>
        </p:spPr>
        <p:txBody>
          <a:bodyPr spcFirstLastPara="1" wrap="square" lIns="91425" tIns="91425" rIns="91425" bIns="91425" anchor="t" anchorCtr="0">
            <a:noAutofit/>
          </a:bodyPr>
          <a:lstStyle/>
          <a:p>
            <a:pPr marL="38100" lvl="0" algn="ctr" rtl="0">
              <a:lnSpc>
                <a:spcPct val="115000"/>
              </a:lnSpc>
              <a:spcBef>
                <a:spcPts val="1000"/>
              </a:spcBef>
              <a:spcAft>
                <a:spcPts val="0"/>
              </a:spcAft>
              <a:buSzPts val="3000"/>
            </a:pPr>
            <a:r>
              <a:rPr lang="en" sz="3000" dirty="0">
                <a:latin typeface="Century Gothic"/>
                <a:ea typeface="Century Gothic"/>
                <a:cs typeface="Century Gothic"/>
                <a:sym typeface="Century Gothic"/>
              </a:rPr>
              <a:t>Select courses with </a:t>
            </a:r>
            <a:r>
              <a:rPr lang="en" sz="3000" b="1" dirty="0">
                <a:latin typeface="Century Gothic"/>
                <a:ea typeface="Century Gothic"/>
                <a:cs typeface="Century Gothic"/>
                <a:sym typeface="Century Gothic"/>
              </a:rPr>
              <a:t>Guaranteed Transfer</a:t>
            </a:r>
            <a:endParaRPr sz="3000" b="1" dirty="0">
              <a:latin typeface="Century Gothic"/>
              <a:ea typeface="Century Gothic"/>
              <a:cs typeface="Century Gothic"/>
              <a:sym typeface="Century Gothic"/>
            </a:endParaRPr>
          </a:p>
        </p:txBody>
      </p:sp>
      <p:pic>
        <p:nvPicPr>
          <p:cNvPr id="169" name="Image 1" descr="100% satisfaction guaranteed."/>
          <p:cNvPicPr preferRelativeResize="0"/>
          <p:nvPr/>
        </p:nvPicPr>
        <p:blipFill>
          <a:blip r:embed="rId3">
            <a:alphaModFix/>
          </a:blip>
          <a:stretch>
            <a:fillRect/>
          </a:stretch>
        </p:blipFill>
        <p:spPr>
          <a:xfrm>
            <a:off x="4958325" y="1397075"/>
            <a:ext cx="3686902" cy="3565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fade">
                                      <p:cBhvr>
                                        <p:cTn id="11" dur="1000"/>
                                        <p:tgtEl>
                                          <p:spTgt spid="16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Title"/>
          <p:cNvSpPr txBox="1">
            <a:spLocks noGrp="1"/>
          </p:cNvSpPr>
          <p:nvPr>
            <p:ph type="title"/>
          </p:nvPr>
        </p:nvSpPr>
        <p:spPr>
          <a:xfrm>
            <a:off x="194825" y="228175"/>
            <a:ext cx="9066000" cy="10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a:t>Tip 4 - Research</a:t>
            </a:r>
            <a:endParaRPr sz="4800" b="1"/>
          </a:p>
        </p:txBody>
      </p:sp>
      <p:sp>
        <p:nvSpPr>
          <p:cNvPr id="175" name="Textbox 1"/>
          <p:cNvSpPr txBox="1"/>
          <p:nvPr/>
        </p:nvSpPr>
        <p:spPr>
          <a:xfrm>
            <a:off x="299356" y="2475142"/>
            <a:ext cx="3970775" cy="1044600"/>
          </a:xfrm>
          <a:prstGeom prst="rect">
            <a:avLst/>
          </a:prstGeom>
          <a:noFill/>
          <a:ln>
            <a:noFill/>
          </a:ln>
        </p:spPr>
        <p:txBody>
          <a:bodyPr spcFirstLastPara="1" wrap="square" lIns="91425" tIns="91425" rIns="91425" bIns="91425" anchor="t" anchorCtr="0">
            <a:noAutofit/>
          </a:bodyPr>
          <a:lstStyle/>
          <a:p>
            <a:pPr marL="38100" lvl="0" algn="ctr" rtl="0">
              <a:lnSpc>
                <a:spcPct val="115000"/>
              </a:lnSpc>
              <a:spcBef>
                <a:spcPts val="1000"/>
              </a:spcBef>
              <a:spcAft>
                <a:spcPts val="0"/>
              </a:spcAft>
              <a:buSzPts val="3000"/>
            </a:pPr>
            <a:r>
              <a:rPr lang="en" sz="3000" dirty="0">
                <a:latin typeface="Century Gothic"/>
                <a:ea typeface="Century Gothic"/>
                <a:cs typeface="Century Gothic"/>
                <a:sym typeface="Century Gothic"/>
              </a:rPr>
              <a:t>Do your research</a:t>
            </a:r>
            <a:endParaRPr sz="3000" dirty="0">
              <a:latin typeface="Century Gothic"/>
              <a:ea typeface="Century Gothic"/>
              <a:cs typeface="Century Gothic"/>
              <a:sym typeface="Century Gothic"/>
            </a:endParaRPr>
          </a:p>
        </p:txBody>
      </p:sp>
      <p:pic>
        <p:nvPicPr>
          <p:cNvPr id="176" name="Image 1" descr="Male facing the wall showing different paper notes."/>
          <p:cNvPicPr preferRelativeResize="0"/>
          <p:nvPr/>
        </p:nvPicPr>
        <p:blipFill>
          <a:blip r:embed="rId3">
            <a:alphaModFix/>
          </a:blip>
          <a:stretch>
            <a:fillRect/>
          </a:stretch>
        </p:blipFill>
        <p:spPr>
          <a:xfrm>
            <a:off x="4360825" y="1736900"/>
            <a:ext cx="4267075" cy="28447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5"/>
                                        </p:tgtEl>
                                        <p:attrNameLst>
                                          <p:attrName>style.visibility</p:attrName>
                                        </p:attrNameLst>
                                      </p:cBhvr>
                                      <p:to>
                                        <p:strVal val="visible"/>
                                      </p:to>
                                    </p:set>
                                    <p:animEffect transition="in" filter="fade">
                                      <p:cBhvr>
                                        <p:cTn id="11" dur="1000"/>
                                        <p:tgtEl>
                                          <p:spTgt spid="17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1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Title "/>
          <p:cNvSpPr txBox="1">
            <a:spLocks noGrp="1"/>
          </p:cNvSpPr>
          <p:nvPr>
            <p:ph type="title"/>
          </p:nvPr>
        </p:nvSpPr>
        <p:spPr>
          <a:xfrm>
            <a:off x="335425" y="-32400"/>
            <a:ext cx="8520600" cy="13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Lesson 3: </a:t>
            </a:r>
            <a:endParaRPr/>
          </a:p>
          <a:p>
            <a:pPr marL="0" lvl="0" indent="0" algn="l" rtl="0">
              <a:spcBef>
                <a:spcPts val="0"/>
              </a:spcBef>
              <a:spcAft>
                <a:spcPts val="0"/>
              </a:spcAft>
              <a:buNone/>
            </a:pPr>
            <a:r>
              <a:rPr lang="en" sz="4600" b="1"/>
              <a:t>Guided Pathways</a:t>
            </a:r>
            <a:endParaRPr sz="4600" b="1"/>
          </a:p>
        </p:txBody>
      </p:sp>
      <p:pic>
        <p:nvPicPr>
          <p:cNvPr id="182" name="Image 1" descr="Compass with the word career on the top."/>
          <p:cNvPicPr preferRelativeResize="0"/>
          <p:nvPr/>
        </p:nvPicPr>
        <p:blipFill>
          <a:blip r:embed="rId3">
            <a:alphaModFix/>
          </a:blip>
          <a:stretch>
            <a:fillRect/>
          </a:stretch>
        </p:blipFill>
        <p:spPr>
          <a:xfrm>
            <a:off x="2324688" y="1424325"/>
            <a:ext cx="4494619" cy="3555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animEffect transition="in" filter="fade">
                                      <p:cBhvr>
                                        <p:cTn id="7" dur="1000"/>
                                        <p:tgtEl>
                                          <p:spTgt spid="181">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1">
                                            <p:txEl>
                                              <p:pRg st="1" end="1"/>
                                            </p:txEl>
                                          </p:spTgt>
                                        </p:tgtEl>
                                        <p:attrNameLst>
                                          <p:attrName>style.visibility</p:attrName>
                                        </p:attrNameLst>
                                      </p:cBhvr>
                                      <p:to>
                                        <p:strVal val="visible"/>
                                      </p:to>
                                    </p:set>
                                    <p:animEffect transition="in" filter="fade">
                                      <p:cBhvr>
                                        <p:cTn id="11" dur="1000"/>
                                        <p:tgtEl>
                                          <p:spTgt spid="181">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Title"/>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t>What is a</a:t>
            </a:r>
            <a:endParaRPr sz="5000" dirty="0"/>
          </a:p>
          <a:p>
            <a:pPr marL="0" lvl="0" indent="0" algn="ctr" rtl="0">
              <a:spcBef>
                <a:spcPts val="0"/>
              </a:spcBef>
              <a:spcAft>
                <a:spcPts val="0"/>
              </a:spcAft>
              <a:buNone/>
            </a:pPr>
            <a:r>
              <a:rPr lang="en" sz="5000" b="1" dirty="0"/>
              <a:t>Guided Pathway?</a:t>
            </a:r>
            <a:endParaRPr sz="5000" b="1" dirty="0"/>
          </a:p>
        </p:txBody>
      </p:sp>
      <p:pic>
        <p:nvPicPr>
          <p:cNvPr id="3" name="Picture 2" descr="A roadmap with 5 colorful location pins. ">
            <a:extLst>
              <a:ext uri="{FF2B5EF4-FFF2-40B4-BE49-F238E27FC236}">
                <a16:creationId xmlns:a16="http://schemas.microsoft.com/office/drawing/2014/main" id="{3152D7AF-0550-7F4C-ABF3-D8D949F77AED}"/>
              </a:ext>
            </a:extLst>
          </p:cNvPr>
          <p:cNvPicPr>
            <a:picLocks noChangeAspect="1"/>
          </p:cNvPicPr>
          <p:nvPr/>
        </p:nvPicPr>
        <p:blipFill>
          <a:blip r:embed="rId3"/>
          <a:stretch>
            <a:fillRect/>
          </a:stretch>
        </p:blipFill>
        <p:spPr>
          <a:xfrm>
            <a:off x="4398262" y="475734"/>
            <a:ext cx="4657814" cy="41920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Title"/>
          <p:cNvSpPr txBox="1">
            <a:spLocks noGrp="1"/>
          </p:cNvSpPr>
          <p:nvPr>
            <p:ph type="title"/>
          </p:nvPr>
        </p:nvSpPr>
        <p:spPr>
          <a:xfrm>
            <a:off x="155875" y="526925"/>
            <a:ext cx="3422594" cy="31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Benefits</a:t>
            </a:r>
            <a:r>
              <a:rPr lang="en" sz="6000" dirty="0"/>
              <a:t> </a:t>
            </a:r>
            <a:r>
              <a:rPr lang="en" sz="5500" dirty="0"/>
              <a:t>for </a:t>
            </a:r>
            <a:r>
              <a:rPr lang="en" sz="5500" b="1" dirty="0"/>
              <a:t>Students</a:t>
            </a:r>
            <a:endParaRPr sz="5500" b="1" dirty="0"/>
          </a:p>
        </p:txBody>
      </p:sp>
      <p:pic>
        <p:nvPicPr>
          <p:cNvPr id="4" name="Picture 3" descr="4 squares, each with different color. First row, from left to right - green square with text writtem &quot;clarify the path.&quot; Orange square with text written &quot;help students choose and enter a path.&quot; Second row, left to right - red square with text written &quot;help students stay on the path&quot;. Purple square with text written &quot;ensure that students are learning.&quot; ">
            <a:extLst>
              <a:ext uri="{FF2B5EF4-FFF2-40B4-BE49-F238E27FC236}">
                <a16:creationId xmlns:a16="http://schemas.microsoft.com/office/drawing/2014/main" id="{CA10098B-A7DA-434E-B4EE-0416932EF601}"/>
              </a:ext>
            </a:extLst>
          </p:cNvPr>
          <p:cNvPicPr>
            <a:picLocks noChangeAspect="1"/>
          </p:cNvPicPr>
          <p:nvPr/>
        </p:nvPicPr>
        <p:blipFill>
          <a:blip r:embed="rId3"/>
          <a:stretch>
            <a:fillRect/>
          </a:stretch>
        </p:blipFill>
        <p:spPr>
          <a:xfrm>
            <a:off x="4000500" y="0"/>
            <a:ext cx="51435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1000"/>
                                        <p:tgtEl>
                                          <p:spTgt spid="1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266600"/>
            <a:ext cx="8520600" cy="9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Overview</a:t>
            </a:r>
            <a:endParaRPr sz="4800" b="1" dirty="0"/>
          </a:p>
        </p:txBody>
      </p:sp>
      <p:sp>
        <p:nvSpPr>
          <p:cNvPr id="71" name="Google Shape;71;p14"/>
          <p:cNvSpPr txBox="1">
            <a:spLocks noGrp="1"/>
          </p:cNvSpPr>
          <p:nvPr>
            <p:ph type="body" idx="4294967295"/>
          </p:nvPr>
        </p:nvSpPr>
        <p:spPr>
          <a:xfrm>
            <a:off x="464500" y="1592475"/>
            <a:ext cx="8346600" cy="30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000000"/>
                </a:solidFill>
                <a:latin typeface="Century Gothic"/>
                <a:ea typeface="Century Gothic"/>
                <a:cs typeface="Century Gothic"/>
                <a:sym typeface="Century Gothic"/>
              </a:rPr>
              <a:t>Lesson 1: Stacked Credentials</a:t>
            </a:r>
            <a:endParaRPr sz="3000" dirty="0">
              <a:solidFill>
                <a:srgbClr val="000000"/>
              </a:solidFill>
              <a:latin typeface="Century Gothic"/>
              <a:ea typeface="Century Gothic"/>
              <a:cs typeface="Century Gothic"/>
              <a:sym typeface="Century Gothic"/>
            </a:endParaRPr>
          </a:p>
          <a:p>
            <a:pPr marL="0" lvl="0" indent="0" algn="l" rtl="0">
              <a:spcBef>
                <a:spcPts val="1600"/>
              </a:spcBef>
              <a:spcAft>
                <a:spcPts val="0"/>
              </a:spcAft>
              <a:buNone/>
            </a:pPr>
            <a:r>
              <a:rPr lang="en" sz="3000" dirty="0">
                <a:solidFill>
                  <a:srgbClr val="000000"/>
                </a:solidFill>
                <a:latin typeface="Century Gothic"/>
                <a:ea typeface="Century Gothic"/>
                <a:cs typeface="Century Gothic"/>
                <a:sym typeface="Century Gothic"/>
              </a:rPr>
              <a:t>Lesson 2: Transferability</a:t>
            </a:r>
            <a:endParaRPr sz="3000" dirty="0">
              <a:solidFill>
                <a:srgbClr val="000000"/>
              </a:solidFill>
              <a:latin typeface="Century Gothic"/>
              <a:ea typeface="Century Gothic"/>
              <a:cs typeface="Century Gothic"/>
              <a:sym typeface="Century Gothic"/>
            </a:endParaRPr>
          </a:p>
          <a:p>
            <a:pPr marL="0" lvl="0" indent="0" algn="l" rtl="0">
              <a:spcBef>
                <a:spcPts val="1600"/>
              </a:spcBef>
              <a:spcAft>
                <a:spcPts val="1600"/>
              </a:spcAft>
              <a:buNone/>
            </a:pPr>
            <a:r>
              <a:rPr lang="en" sz="3000" dirty="0">
                <a:solidFill>
                  <a:srgbClr val="000000"/>
                </a:solidFill>
                <a:latin typeface="Century Gothic"/>
                <a:ea typeface="Century Gothic"/>
                <a:cs typeface="Century Gothic"/>
                <a:sym typeface="Century Gothic"/>
              </a:rPr>
              <a:t>Lesson 3: Guided Pathways</a:t>
            </a:r>
            <a:endParaRPr sz="3000" dirty="0">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71">
                                            <p:txEl>
                                              <p:pRg st="0" end="0"/>
                                            </p:txEl>
                                          </p:spTgt>
                                        </p:tgtEl>
                                        <p:attrNameLst>
                                          <p:attrName>style.visibility</p:attrName>
                                        </p:attrNameLst>
                                      </p:cBhvr>
                                      <p:to>
                                        <p:strVal val="visible"/>
                                      </p:to>
                                    </p:set>
                                    <p:animEffect transition="in" filter="fade">
                                      <p:cBhvr>
                                        <p:cTn id="11" dur="1000"/>
                                        <p:tgtEl>
                                          <p:spTgt spid="71">
                                            <p:txEl>
                                              <p:pRg st="0" end="0"/>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71">
                                            <p:txEl>
                                              <p:pRg st="1" end="1"/>
                                            </p:txEl>
                                          </p:spTgt>
                                        </p:tgtEl>
                                        <p:attrNameLst>
                                          <p:attrName>style.visibility</p:attrName>
                                        </p:attrNameLst>
                                      </p:cBhvr>
                                      <p:to>
                                        <p:strVal val="visible"/>
                                      </p:to>
                                    </p:set>
                                    <p:animEffect transition="in" filter="fade">
                                      <p:cBhvr>
                                        <p:cTn id="15" dur="1000"/>
                                        <p:tgtEl>
                                          <p:spTgt spid="71">
                                            <p:txEl>
                                              <p:pRg st="1" end="1"/>
                                            </p:txEl>
                                          </p:spTgt>
                                        </p:tgtEl>
                                      </p:cBhvr>
                                    </p:animEffect>
                                  </p:childTnLst>
                                </p:cTn>
                              </p:par>
                            </p:childTnLst>
                          </p:cTn>
                        </p:par>
                        <p:par>
                          <p:cTn id="16" fill="hold">
                            <p:stCondLst>
                              <p:cond delay="4000"/>
                            </p:stCondLst>
                            <p:childTnLst>
                              <p:par>
                                <p:cTn id="17" presetID="10" presetClass="entr" presetSubtype="0" fill="hold" nodeType="afterEffect">
                                  <p:stCondLst>
                                    <p:cond delay="0"/>
                                  </p:stCondLst>
                                  <p:childTnLst>
                                    <p:set>
                                      <p:cBhvr>
                                        <p:cTn id="18" dur="1" fill="hold">
                                          <p:stCondLst>
                                            <p:cond delay="0"/>
                                          </p:stCondLst>
                                        </p:cTn>
                                        <p:tgtEl>
                                          <p:spTgt spid="71">
                                            <p:txEl>
                                              <p:pRg st="2" end="2"/>
                                            </p:txEl>
                                          </p:spTgt>
                                        </p:tgtEl>
                                        <p:attrNameLst>
                                          <p:attrName>style.visibility</p:attrName>
                                        </p:attrNameLst>
                                      </p:cBhvr>
                                      <p:to>
                                        <p:strVal val="visible"/>
                                      </p:to>
                                    </p:set>
                                    <p:animEffect transition="in" filter="fade">
                                      <p:cBhvr>
                                        <p:cTn id="19" dur="1000"/>
                                        <p:tgtEl>
                                          <p:spTgt spid="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Title"/>
          <p:cNvSpPr txBox="1">
            <a:spLocks noGrp="1"/>
          </p:cNvSpPr>
          <p:nvPr>
            <p:ph type="title"/>
          </p:nvPr>
        </p:nvSpPr>
        <p:spPr>
          <a:xfrm>
            <a:off x="503373" y="213375"/>
            <a:ext cx="8033100" cy="1071600"/>
          </a:xfrm>
          <a:prstGeom prst="rect">
            <a:avLst/>
          </a:prstGeom>
        </p:spPr>
        <p:txBody>
          <a:bodyPr spcFirstLastPara="1" wrap="square" lIns="91425" tIns="91425" rIns="91425" bIns="91425" anchor="t" anchorCtr="0">
            <a:noAutofit/>
          </a:bodyPr>
          <a:lstStyle/>
          <a:p>
            <a:pPr marL="457200" lvl="0" indent="-609600" algn="l" rtl="0">
              <a:spcBef>
                <a:spcPts val="0"/>
              </a:spcBef>
              <a:spcAft>
                <a:spcPts val="0"/>
              </a:spcAft>
              <a:buSzPts val="6000"/>
              <a:buAutoNum type="arabicPeriod"/>
            </a:pPr>
            <a:r>
              <a:rPr lang="en" sz="6000" b="1" dirty="0"/>
              <a:t> Benefits</a:t>
            </a:r>
            <a:endParaRPr sz="6000" b="1" dirty="0"/>
          </a:p>
        </p:txBody>
      </p:sp>
      <p:sp>
        <p:nvSpPr>
          <p:cNvPr id="200" name="Text box 1"/>
          <p:cNvSpPr txBox="1"/>
          <p:nvPr/>
        </p:nvSpPr>
        <p:spPr>
          <a:xfrm>
            <a:off x="503373" y="2253029"/>
            <a:ext cx="37278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Century Gothic"/>
                <a:ea typeface="Century Gothic"/>
                <a:cs typeface="Century Gothic"/>
                <a:sym typeface="Century Gothic"/>
              </a:rPr>
              <a:t>No permission needed</a:t>
            </a:r>
            <a:endParaRPr sz="3600" dirty="0">
              <a:latin typeface="Century Gothic"/>
              <a:ea typeface="Century Gothic"/>
              <a:cs typeface="Century Gothic"/>
              <a:sym typeface="Century Gothic"/>
            </a:endParaRPr>
          </a:p>
        </p:txBody>
      </p:sp>
      <p:pic>
        <p:nvPicPr>
          <p:cNvPr id="201" name="Image 1" descr="Smiley face with two thumbs up."/>
          <p:cNvPicPr preferRelativeResize="0"/>
          <p:nvPr/>
        </p:nvPicPr>
        <p:blipFill>
          <a:blip r:embed="rId3">
            <a:alphaModFix/>
          </a:blip>
          <a:stretch>
            <a:fillRect/>
          </a:stretch>
        </p:blipFill>
        <p:spPr>
          <a:xfrm>
            <a:off x="5247425" y="1662525"/>
            <a:ext cx="2909477" cy="29094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0"/>
                                        </p:tgtEl>
                                        <p:attrNameLst>
                                          <p:attrName>style.visibility</p:attrName>
                                        </p:attrNameLst>
                                      </p:cBhvr>
                                      <p:to>
                                        <p:strVal val="visible"/>
                                      </p:to>
                                    </p:set>
                                    <p:animEffect transition="in" filter="fade">
                                      <p:cBhvr>
                                        <p:cTn id="11" dur="1000"/>
                                        <p:tgtEl>
                                          <p:spTgt spid="20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1"/>
                                        </p:tgtEl>
                                        <p:attrNameLst>
                                          <p:attrName>style.visibility</p:attrName>
                                        </p:attrNameLst>
                                      </p:cBhvr>
                                      <p:to>
                                        <p:strVal val="visible"/>
                                      </p:to>
                                    </p:set>
                                    <p:animEffect transition="in" filter="fade">
                                      <p:cBhvr>
                                        <p:cTn id="15"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Title"/>
          <p:cNvSpPr txBox="1">
            <a:spLocks noGrp="1"/>
          </p:cNvSpPr>
          <p:nvPr>
            <p:ph type="title"/>
          </p:nvPr>
        </p:nvSpPr>
        <p:spPr>
          <a:xfrm>
            <a:off x="419725" y="241100"/>
            <a:ext cx="8412600" cy="8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t>2. Benefits</a:t>
            </a:r>
            <a:endParaRPr sz="6000" b="1" dirty="0"/>
          </a:p>
        </p:txBody>
      </p:sp>
      <p:sp>
        <p:nvSpPr>
          <p:cNvPr id="207" name="Textbox 1"/>
          <p:cNvSpPr txBox="1"/>
          <p:nvPr/>
        </p:nvSpPr>
        <p:spPr>
          <a:xfrm>
            <a:off x="304367" y="1916700"/>
            <a:ext cx="2693810" cy="22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Century Gothic"/>
                <a:ea typeface="Century Gothic"/>
                <a:cs typeface="Century Gothic"/>
                <a:sym typeface="Century Gothic"/>
              </a:rPr>
              <a:t>Help earn college credential and career</a:t>
            </a:r>
            <a:endParaRPr sz="3600" dirty="0">
              <a:latin typeface="Century Gothic"/>
              <a:ea typeface="Century Gothic"/>
              <a:cs typeface="Century Gothic"/>
              <a:sym typeface="Century Gothic"/>
            </a:endParaRPr>
          </a:p>
        </p:txBody>
      </p:sp>
      <p:pic>
        <p:nvPicPr>
          <p:cNvPr id="208" name="Image 1" descr="Female holding a bag wearing a suit leaping from one building to another with the word Job on the building (right side)"/>
          <p:cNvPicPr preferRelativeResize="0"/>
          <p:nvPr/>
        </p:nvPicPr>
        <p:blipFill>
          <a:blip r:embed="rId3">
            <a:alphaModFix/>
          </a:blip>
          <a:stretch>
            <a:fillRect/>
          </a:stretch>
        </p:blipFill>
        <p:spPr>
          <a:xfrm>
            <a:off x="3388953" y="1916700"/>
            <a:ext cx="5391370" cy="2670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1000"/>
                                        <p:tgtEl>
                                          <p:spTgt spid="20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1000"/>
                                        <p:tgtEl>
                                          <p:spTgt spid="20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8"/>
                                        </p:tgtEl>
                                        <p:attrNameLst>
                                          <p:attrName>style.visibility</p:attrName>
                                        </p:attrNameLst>
                                      </p:cBhvr>
                                      <p:to>
                                        <p:strVal val="visible"/>
                                      </p:to>
                                    </p:set>
                                    <p:animEffect transition="in" filter="fade">
                                      <p:cBhvr>
                                        <p:cTn id="15"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Title"/>
          <p:cNvSpPr txBox="1">
            <a:spLocks noGrp="1"/>
          </p:cNvSpPr>
          <p:nvPr>
            <p:ph type="title"/>
          </p:nvPr>
        </p:nvSpPr>
        <p:spPr>
          <a:xfrm>
            <a:off x="155875" y="526925"/>
            <a:ext cx="3783079" cy="31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Benefits</a:t>
            </a:r>
            <a:r>
              <a:rPr lang="en" sz="6000" dirty="0"/>
              <a:t> </a:t>
            </a:r>
            <a:r>
              <a:rPr lang="en" sz="5500" dirty="0"/>
              <a:t>for </a:t>
            </a:r>
            <a:r>
              <a:rPr lang="en" sz="5500" b="1" dirty="0"/>
              <a:t>Advisors</a:t>
            </a:r>
            <a:endParaRPr sz="5500" b="1" dirty="0"/>
          </a:p>
        </p:txBody>
      </p:sp>
      <p:pic>
        <p:nvPicPr>
          <p:cNvPr id="214" name="Image 1" descr="Male wearing blue suit with his arm crossed."/>
          <p:cNvPicPr preferRelativeResize="0"/>
          <p:nvPr/>
        </p:nvPicPr>
        <p:blipFill>
          <a:blip r:embed="rId3">
            <a:alphaModFix/>
          </a:blip>
          <a:stretch>
            <a:fillRect/>
          </a:stretch>
        </p:blipFill>
        <p:spPr>
          <a:xfrm>
            <a:off x="4391600" y="1162075"/>
            <a:ext cx="4659749" cy="2975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Effect transition="in" filter="fade">
                                      <p:cBhvr>
                                        <p:cTn id="7" dur="1000"/>
                                        <p:tgtEl>
                                          <p:spTgt spid="21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fade">
                                      <p:cBhvr>
                                        <p:cTn id="11"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Title"/>
          <p:cNvSpPr txBox="1">
            <a:spLocks noGrp="1"/>
          </p:cNvSpPr>
          <p:nvPr>
            <p:ph type="title"/>
          </p:nvPr>
        </p:nvSpPr>
        <p:spPr>
          <a:xfrm>
            <a:off x="311725" y="272750"/>
            <a:ext cx="8520600" cy="8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t>1. Advisor Benefit</a:t>
            </a:r>
            <a:endParaRPr sz="6000" b="1" dirty="0"/>
          </a:p>
        </p:txBody>
      </p:sp>
      <p:sp>
        <p:nvSpPr>
          <p:cNvPr id="221" name="Textbox 1"/>
          <p:cNvSpPr txBox="1"/>
          <p:nvPr/>
        </p:nvSpPr>
        <p:spPr>
          <a:xfrm>
            <a:off x="246775" y="1935300"/>
            <a:ext cx="3753726" cy="19489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Century Gothic"/>
                <a:ea typeface="Century Gothic"/>
                <a:cs typeface="Century Gothic"/>
                <a:sym typeface="Century Gothic"/>
              </a:rPr>
              <a:t>Advising student will be easier</a:t>
            </a:r>
            <a:endParaRPr sz="3600" dirty="0">
              <a:latin typeface="Century Gothic"/>
              <a:ea typeface="Century Gothic"/>
              <a:cs typeface="Century Gothic"/>
              <a:sym typeface="Century Gothic"/>
            </a:endParaRPr>
          </a:p>
        </p:txBody>
      </p:sp>
      <p:pic>
        <p:nvPicPr>
          <p:cNvPr id="220" name="arrows" descr="Arrows pointing left and right with the word this way on each arrow.">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4390175" y="1416399"/>
            <a:ext cx="4315699" cy="36616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1"/>
                                        </p:tgtEl>
                                        <p:attrNameLst>
                                          <p:attrName>style.visibility</p:attrName>
                                        </p:attrNameLst>
                                      </p:cBhvr>
                                      <p:to>
                                        <p:strVal val="visible"/>
                                      </p:to>
                                    </p:set>
                                    <p:animEffect transition="in" filter="fade">
                                      <p:cBhvr>
                                        <p:cTn id="11" dur="1000"/>
                                        <p:tgtEl>
                                          <p:spTgt spid="22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0"/>
                                        </p:tgtEl>
                                        <p:attrNameLst>
                                          <p:attrName>style.visibility</p:attrName>
                                        </p:attrNameLst>
                                      </p:cBhvr>
                                      <p:to>
                                        <p:strVal val="visible"/>
                                      </p:to>
                                    </p:set>
                                    <p:animEffect transition="in" filter="fade">
                                      <p:cBhvr>
                                        <p:cTn id="15"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Title"/>
          <p:cNvSpPr txBox="1">
            <a:spLocks noGrp="1"/>
          </p:cNvSpPr>
          <p:nvPr>
            <p:ph type="title"/>
          </p:nvPr>
        </p:nvSpPr>
        <p:spPr>
          <a:xfrm>
            <a:off x="311700" y="215175"/>
            <a:ext cx="8520600" cy="9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t>2. Advisor Benefits</a:t>
            </a:r>
            <a:endParaRPr sz="6000" b="1" dirty="0"/>
          </a:p>
        </p:txBody>
      </p:sp>
      <p:sp>
        <p:nvSpPr>
          <p:cNvPr id="228" name="Text box"/>
          <p:cNvSpPr txBox="1"/>
          <p:nvPr/>
        </p:nvSpPr>
        <p:spPr>
          <a:xfrm>
            <a:off x="259775" y="2048608"/>
            <a:ext cx="3818700" cy="262164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Century Gothic"/>
                <a:ea typeface="Century Gothic"/>
                <a:cs typeface="Century Gothic"/>
                <a:sym typeface="Century Gothic"/>
              </a:rPr>
              <a:t>Program maps will outline students options</a:t>
            </a:r>
            <a:endParaRPr sz="3600" dirty="0">
              <a:latin typeface="Century Gothic"/>
              <a:ea typeface="Century Gothic"/>
              <a:cs typeface="Century Gothic"/>
              <a:sym typeface="Century Gothic"/>
            </a:endParaRPr>
          </a:p>
        </p:txBody>
      </p:sp>
      <p:pic>
        <p:nvPicPr>
          <p:cNvPr id="227" name="Image" descr="Compass with arrow pointing to the right with the word Success written on the right side of the compass."/>
          <p:cNvPicPr preferRelativeResize="0"/>
          <p:nvPr/>
        </p:nvPicPr>
        <p:blipFill>
          <a:blip r:embed="rId3">
            <a:alphaModFix/>
          </a:blip>
          <a:stretch>
            <a:fillRect/>
          </a:stretch>
        </p:blipFill>
        <p:spPr>
          <a:xfrm>
            <a:off x="4339950" y="1629650"/>
            <a:ext cx="4562474" cy="3212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fade">
                                      <p:cBhvr>
                                        <p:cTn id="7" dur="1000"/>
                                        <p:tgtEl>
                                          <p:spTgt spid="226">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8"/>
                                        </p:tgtEl>
                                        <p:attrNameLst>
                                          <p:attrName>style.visibility</p:attrName>
                                        </p:attrNameLst>
                                      </p:cBhvr>
                                      <p:to>
                                        <p:strVal val="visible"/>
                                      </p:to>
                                    </p:set>
                                    <p:animEffect transition="in" filter="fade">
                                      <p:cBhvr>
                                        <p:cTn id="11" dur="1000"/>
                                        <p:tgtEl>
                                          <p:spTgt spid="2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1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22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rgbClr val="0B5394"/>
                </a:solidFill>
              </a:rPr>
              <a:t>Credits</a:t>
            </a:r>
            <a:endParaRPr sz="4800" b="1" dirty="0">
              <a:solidFill>
                <a:srgbClr val="0B5394"/>
              </a:solidFill>
            </a:endParaRPr>
          </a:p>
        </p:txBody>
      </p:sp>
    </p:spTree>
    <p:extLst>
      <p:ext uri="{BB962C8B-B14F-4D97-AF65-F5344CB8AC3E}">
        <p14:creationId xmlns:p14="http://schemas.microsoft.com/office/powerpoint/2010/main" val="331130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Effect transition="in" filter="fade">
                                      <p:cBhvr>
                                        <p:cTn id="7" dur="10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136375" y="532475"/>
            <a:ext cx="4073100" cy="12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b="1"/>
              <a:t>Introduction</a:t>
            </a:r>
            <a:endParaRPr sz="5000" b="1"/>
          </a:p>
        </p:txBody>
      </p:sp>
      <p:pic>
        <p:nvPicPr>
          <p:cNvPr id="78" name="Google Shape;78;p15" descr="Image of a building with the word Community College written infront." title="Building"/>
          <p:cNvPicPr preferRelativeResize="0"/>
          <p:nvPr/>
        </p:nvPicPr>
        <p:blipFill>
          <a:blip r:embed="rId3">
            <a:alphaModFix/>
          </a:blip>
          <a:stretch>
            <a:fillRect/>
          </a:stretch>
        </p:blipFill>
        <p:spPr>
          <a:xfrm>
            <a:off x="284749" y="1855650"/>
            <a:ext cx="3798315" cy="2532201"/>
          </a:xfrm>
          <a:prstGeom prst="rect">
            <a:avLst/>
          </a:prstGeom>
          <a:noFill/>
          <a:ln>
            <a:noFill/>
          </a:ln>
        </p:spPr>
      </p:pic>
      <p:sp>
        <p:nvSpPr>
          <p:cNvPr id="77" name="Google Shape;77;p15"/>
          <p:cNvSpPr txBox="1">
            <a:spLocks noGrp="1"/>
          </p:cNvSpPr>
          <p:nvPr>
            <p:ph type="body" idx="1"/>
          </p:nvPr>
        </p:nvSpPr>
        <p:spPr>
          <a:xfrm>
            <a:off x="4633675" y="532475"/>
            <a:ext cx="4177500" cy="134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Century Gothic"/>
              <a:buChar char="●"/>
            </a:pPr>
            <a:r>
              <a:rPr lang="en" sz="2400">
                <a:solidFill>
                  <a:srgbClr val="000000"/>
                </a:solidFill>
                <a:latin typeface="Century Gothic"/>
                <a:ea typeface="Century Gothic"/>
                <a:cs typeface="Century Gothic"/>
                <a:sym typeface="Century Gothic"/>
              </a:rPr>
              <a:t>Plays an important role in supporting economic growth</a:t>
            </a:r>
            <a:endParaRPr sz="2400">
              <a:solidFill>
                <a:srgbClr val="000000"/>
              </a:solidFill>
              <a:latin typeface="Century Gothic"/>
              <a:ea typeface="Century Gothic"/>
              <a:cs typeface="Century Gothic"/>
              <a:sym typeface="Century Gothic"/>
            </a:endParaRPr>
          </a:p>
        </p:txBody>
      </p:sp>
      <p:pic>
        <p:nvPicPr>
          <p:cNvPr id="79" name="Google Shape;79;p15" descr="Facade of a university building." title="University Building"/>
          <p:cNvPicPr preferRelativeResize="0"/>
          <p:nvPr/>
        </p:nvPicPr>
        <p:blipFill>
          <a:blip r:embed="rId4">
            <a:alphaModFix/>
          </a:blip>
          <a:stretch>
            <a:fillRect/>
          </a:stretch>
        </p:blipFill>
        <p:spPr>
          <a:xfrm>
            <a:off x="208538" y="1874985"/>
            <a:ext cx="3876600" cy="2493533"/>
          </a:xfrm>
          <a:prstGeom prst="rect">
            <a:avLst/>
          </a:prstGeom>
          <a:noFill/>
          <a:ln>
            <a:noFill/>
          </a:ln>
        </p:spPr>
      </p:pic>
      <p:sp>
        <p:nvSpPr>
          <p:cNvPr id="81" name="Google Shape;81;p15"/>
          <p:cNvSpPr txBox="1">
            <a:spLocks noGrp="1"/>
          </p:cNvSpPr>
          <p:nvPr>
            <p:ph type="body" idx="1"/>
          </p:nvPr>
        </p:nvSpPr>
        <p:spPr>
          <a:xfrm>
            <a:off x="4633675" y="2009950"/>
            <a:ext cx="4177500" cy="969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Century Gothic"/>
              <a:buChar char="●"/>
            </a:pPr>
            <a:r>
              <a:rPr lang="en" sz="2400" dirty="0">
                <a:solidFill>
                  <a:srgbClr val="000000"/>
                </a:solidFill>
                <a:latin typeface="Century Gothic"/>
                <a:ea typeface="Century Gothic"/>
                <a:cs typeface="Century Gothic"/>
                <a:sym typeface="Century Gothic"/>
              </a:rPr>
              <a:t>Prepares students to transfer</a:t>
            </a:r>
            <a:endParaRPr sz="2400" dirty="0">
              <a:solidFill>
                <a:srgbClr val="000000"/>
              </a:solidFill>
              <a:latin typeface="Century Gothic"/>
              <a:ea typeface="Century Gothic"/>
              <a:cs typeface="Century Gothic"/>
              <a:sym typeface="Century Gothic"/>
            </a:endParaRPr>
          </a:p>
        </p:txBody>
      </p:sp>
      <p:pic>
        <p:nvPicPr>
          <p:cNvPr id="80" name="Google Shape;80;p15" descr="Community with images of people, buildings and a big tree in the front." title="Community"/>
          <p:cNvPicPr preferRelativeResize="0"/>
          <p:nvPr/>
        </p:nvPicPr>
        <p:blipFill>
          <a:blip r:embed="rId5">
            <a:alphaModFix/>
          </a:blip>
          <a:stretch>
            <a:fillRect/>
          </a:stretch>
        </p:blipFill>
        <p:spPr>
          <a:xfrm>
            <a:off x="136375" y="1777400"/>
            <a:ext cx="4024973" cy="2742026"/>
          </a:xfrm>
          <a:prstGeom prst="rect">
            <a:avLst/>
          </a:prstGeom>
          <a:noFill/>
          <a:ln>
            <a:noFill/>
          </a:ln>
        </p:spPr>
      </p:pic>
      <p:sp>
        <p:nvSpPr>
          <p:cNvPr id="82" name="Google Shape;82;p15"/>
          <p:cNvSpPr txBox="1">
            <a:spLocks noGrp="1"/>
          </p:cNvSpPr>
          <p:nvPr>
            <p:ph type="body" idx="1"/>
          </p:nvPr>
        </p:nvSpPr>
        <p:spPr>
          <a:xfrm>
            <a:off x="4633675" y="3113925"/>
            <a:ext cx="4231800" cy="1790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Century Gothic"/>
              <a:buChar char="●"/>
            </a:pPr>
            <a:r>
              <a:rPr lang="en" sz="2400" dirty="0">
                <a:solidFill>
                  <a:srgbClr val="000000"/>
                </a:solidFill>
                <a:latin typeface="Century Gothic"/>
                <a:ea typeface="Century Gothic"/>
                <a:cs typeface="Century Gothic"/>
                <a:sym typeface="Century Gothic"/>
              </a:rPr>
              <a:t>Offers workforce programs geared towards the needs of the community</a:t>
            </a:r>
            <a:endParaRPr sz="2400" dirty="0">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1000"/>
                                        <p:tgtEl>
                                          <p:spTgt spid="7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7">
                                            <p:txEl>
                                              <p:pRg st="0" end="0"/>
                                            </p:txEl>
                                          </p:spTgt>
                                        </p:tgtEl>
                                        <p:attrNameLst>
                                          <p:attrName>style.visibility</p:attrName>
                                        </p:attrNameLst>
                                      </p:cBhvr>
                                      <p:to>
                                        <p:strVal val="visible"/>
                                      </p:to>
                                    </p:set>
                                    <p:animEffect transition="in" filter="fade">
                                      <p:cBhvr>
                                        <p:cTn id="15" dur="1000"/>
                                        <p:tgtEl>
                                          <p:spTgt spid="7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1000"/>
                                        <p:tgtEl>
                                          <p:spTgt spid="79"/>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10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fade">
                                      <p:cBhvr>
                                        <p:cTn id="29" dur="1000"/>
                                        <p:tgtEl>
                                          <p:spTgt spid="8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0F12-AAB6-A844-8D6D-AA5EE5253044}"/>
              </a:ext>
            </a:extLst>
          </p:cNvPr>
          <p:cNvSpPr>
            <a:spLocks noGrp="1"/>
          </p:cNvSpPr>
          <p:nvPr>
            <p:ph type="title"/>
          </p:nvPr>
        </p:nvSpPr>
        <p:spPr>
          <a:xfrm>
            <a:off x="167054" y="500925"/>
            <a:ext cx="3956537" cy="958598"/>
          </a:xfrm>
        </p:spPr>
        <p:txBody>
          <a:bodyPr/>
          <a:lstStyle/>
          <a:p>
            <a:r>
              <a:rPr lang="en-US" sz="5000" b="1" dirty="0"/>
              <a:t>Critical Role</a:t>
            </a:r>
          </a:p>
        </p:txBody>
      </p:sp>
      <p:sp>
        <p:nvSpPr>
          <p:cNvPr id="5" name="Textbox 1">
            <a:extLst>
              <a:ext uri="{FF2B5EF4-FFF2-40B4-BE49-F238E27FC236}">
                <a16:creationId xmlns:a16="http://schemas.microsoft.com/office/drawing/2014/main" id="{01669ED3-3F98-1742-B259-7BBBB195E31D}"/>
              </a:ext>
            </a:extLst>
          </p:cNvPr>
          <p:cNvSpPr txBox="1">
            <a:spLocks noGrp="1"/>
          </p:cNvSpPr>
          <p:nvPr>
            <p:ph type="body" idx="1"/>
          </p:nvPr>
        </p:nvSpPr>
        <p:spPr>
          <a:xfrm>
            <a:off x="4572000" y="526851"/>
            <a:ext cx="4177500" cy="1402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Century Gothic"/>
              <a:buChar char="●"/>
            </a:pPr>
            <a:r>
              <a:rPr lang="en" sz="2400" dirty="0">
                <a:solidFill>
                  <a:srgbClr val="000000"/>
                </a:solidFill>
                <a:latin typeface="Century Gothic"/>
                <a:ea typeface="Century Gothic"/>
                <a:cs typeface="Century Gothic"/>
                <a:sym typeface="Century Gothic"/>
              </a:rPr>
              <a:t>Create seamless and student-centric pathways</a:t>
            </a:r>
            <a:endParaRPr sz="2400" dirty="0">
              <a:solidFill>
                <a:srgbClr val="000000"/>
              </a:solidFill>
              <a:latin typeface="Century Gothic"/>
              <a:ea typeface="Century Gothic"/>
              <a:cs typeface="Century Gothic"/>
              <a:sym typeface="Century Gothic"/>
            </a:endParaRPr>
          </a:p>
        </p:txBody>
      </p:sp>
      <p:sp>
        <p:nvSpPr>
          <p:cNvPr id="7" name="Textbox 2">
            <a:extLst>
              <a:ext uri="{FF2B5EF4-FFF2-40B4-BE49-F238E27FC236}">
                <a16:creationId xmlns:a16="http://schemas.microsoft.com/office/drawing/2014/main" id="{D9D66F95-EF69-0B4A-8E8E-6ABED66BD84C}"/>
              </a:ext>
            </a:extLst>
          </p:cNvPr>
          <p:cNvSpPr txBox="1">
            <a:spLocks/>
          </p:cNvSpPr>
          <p:nvPr/>
        </p:nvSpPr>
        <p:spPr>
          <a:xfrm>
            <a:off x="4572000" y="1929051"/>
            <a:ext cx="4329900" cy="11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160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indent="-381000">
              <a:buClr>
                <a:srgbClr val="000000"/>
              </a:buClr>
              <a:buSzPts val="2400"/>
              <a:buFont typeface="Century Gothic"/>
              <a:buChar char="●"/>
            </a:pPr>
            <a:r>
              <a:rPr lang="en-US" sz="2400" dirty="0">
                <a:solidFill>
                  <a:srgbClr val="000000"/>
                </a:solidFill>
                <a:latin typeface="Century Gothic"/>
                <a:ea typeface="Century Gothic"/>
                <a:cs typeface="Century Gothic"/>
                <a:sym typeface="Century Gothic"/>
              </a:rPr>
              <a:t>Encourages enrollment and persistence</a:t>
            </a:r>
          </a:p>
        </p:txBody>
      </p:sp>
      <p:sp>
        <p:nvSpPr>
          <p:cNvPr id="9" name="Textbox 3">
            <a:extLst>
              <a:ext uri="{FF2B5EF4-FFF2-40B4-BE49-F238E27FC236}">
                <a16:creationId xmlns:a16="http://schemas.microsoft.com/office/drawing/2014/main" id="{3E74C756-98EB-1A44-8E25-33BF4C1E2BF4}"/>
              </a:ext>
            </a:extLst>
          </p:cNvPr>
          <p:cNvSpPr txBox="1">
            <a:spLocks/>
          </p:cNvSpPr>
          <p:nvPr/>
        </p:nvSpPr>
        <p:spPr>
          <a:xfrm>
            <a:off x="4572000" y="3043851"/>
            <a:ext cx="4482300" cy="154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160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indent="-381000">
              <a:buClr>
                <a:srgbClr val="000000"/>
              </a:buClr>
              <a:buSzPts val="2400"/>
              <a:buFont typeface="Century Gothic"/>
              <a:buChar char="●"/>
            </a:pPr>
            <a:r>
              <a:rPr lang="en-US" sz="2400" dirty="0">
                <a:solidFill>
                  <a:srgbClr val="000000"/>
                </a:solidFill>
                <a:latin typeface="Century Gothic"/>
                <a:ea typeface="Century Gothic"/>
                <a:cs typeface="Century Gothic"/>
                <a:sym typeface="Century Gothic"/>
              </a:rPr>
              <a:t>Prioritizes quality in higher education</a:t>
            </a:r>
          </a:p>
        </p:txBody>
      </p:sp>
      <p:pic>
        <p:nvPicPr>
          <p:cNvPr id="4" name="Community College Image" descr="Community College image">
            <a:extLst>
              <a:ext uri="{FF2B5EF4-FFF2-40B4-BE49-F238E27FC236}">
                <a16:creationId xmlns:a16="http://schemas.microsoft.com/office/drawing/2014/main" id="{E8C6F7F9-1FEF-0344-8A1F-6A3F79F986A6}"/>
              </a:ext>
            </a:extLst>
          </p:cNvPr>
          <p:cNvPicPr preferRelativeResize="0"/>
          <p:nvPr/>
        </p:nvPicPr>
        <p:blipFill>
          <a:blip r:embed="rId3">
            <a:alphaModFix/>
          </a:blip>
          <a:stretch>
            <a:fillRect/>
          </a:stretch>
        </p:blipFill>
        <p:spPr>
          <a:xfrm>
            <a:off x="167054" y="1841058"/>
            <a:ext cx="3969803" cy="2705950"/>
          </a:xfrm>
          <a:prstGeom prst="rect">
            <a:avLst/>
          </a:prstGeom>
          <a:noFill/>
          <a:ln>
            <a:noFill/>
          </a:ln>
        </p:spPr>
      </p:pic>
      <p:pic>
        <p:nvPicPr>
          <p:cNvPr id="6" name="Graduate Students Image" descr="Students jumping weaing cap and gown for gradution. ">
            <a:extLst>
              <a:ext uri="{FF2B5EF4-FFF2-40B4-BE49-F238E27FC236}">
                <a16:creationId xmlns:a16="http://schemas.microsoft.com/office/drawing/2014/main" id="{36C59667-70FC-7440-BED6-D6F376A0D21B}"/>
              </a:ext>
            </a:extLst>
          </p:cNvPr>
          <p:cNvPicPr preferRelativeResize="0"/>
          <p:nvPr/>
        </p:nvPicPr>
        <p:blipFill>
          <a:blip r:embed="rId4">
            <a:alphaModFix/>
          </a:blip>
          <a:stretch>
            <a:fillRect/>
          </a:stretch>
        </p:blipFill>
        <p:spPr>
          <a:xfrm>
            <a:off x="170996" y="1841158"/>
            <a:ext cx="3997925" cy="2752449"/>
          </a:xfrm>
          <a:prstGeom prst="rect">
            <a:avLst/>
          </a:prstGeom>
          <a:noFill/>
          <a:ln>
            <a:noFill/>
          </a:ln>
        </p:spPr>
      </p:pic>
      <p:pic>
        <p:nvPicPr>
          <p:cNvPr id="8" name="Images of Doors" descr="Images of 7 doors with the third door (left -right) in colored yellow.">
            <a:extLst>
              <a:ext uri="{FF2B5EF4-FFF2-40B4-BE49-F238E27FC236}">
                <a16:creationId xmlns:a16="http://schemas.microsoft.com/office/drawing/2014/main" id="{67389269-C8B1-B941-9A98-D864DE8E9480}"/>
              </a:ext>
            </a:extLst>
          </p:cNvPr>
          <p:cNvPicPr preferRelativeResize="0"/>
          <p:nvPr/>
        </p:nvPicPr>
        <p:blipFill>
          <a:blip r:embed="rId5">
            <a:alphaModFix/>
          </a:blip>
          <a:stretch>
            <a:fillRect/>
          </a:stretch>
        </p:blipFill>
        <p:spPr>
          <a:xfrm>
            <a:off x="141941" y="1817360"/>
            <a:ext cx="4049198" cy="2775700"/>
          </a:xfrm>
          <a:prstGeom prst="rect">
            <a:avLst/>
          </a:prstGeom>
          <a:noFill/>
          <a:ln>
            <a:noFill/>
          </a:ln>
        </p:spPr>
      </p:pic>
    </p:spTree>
    <p:extLst>
      <p:ext uri="{BB962C8B-B14F-4D97-AF65-F5344CB8AC3E}">
        <p14:creationId xmlns:p14="http://schemas.microsoft.com/office/powerpoint/2010/main" val="362309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Title"/>
          <p:cNvSpPr txBox="1">
            <a:spLocks noGrp="1"/>
          </p:cNvSpPr>
          <p:nvPr>
            <p:ph type="title"/>
          </p:nvPr>
        </p:nvSpPr>
        <p:spPr>
          <a:xfrm>
            <a:off x="245600" y="399325"/>
            <a:ext cx="3706500" cy="20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Lesson 1:</a:t>
            </a:r>
            <a:endParaRPr/>
          </a:p>
          <a:p>
            <a:pPr marL="0" lvl="0" indent="0" algn="l" rtl="0">
              <a:spcBef>
                <a:spcPts val="0"/>
              </a:spcBef>
              <a:spcAft>
                <a:spcPts val="0"/>
              </a:spcAft>
              <a:buNone/>
            </a:pPr>
            <a:r>
              <a:rPr lang="en" sz="5000" b="1"/>
              <a:t>Stacked Credentials</a:t>
            </a:r>
            <a:endParaRPr sz="5000" b="1"/>
          </a:p>
        </p:txBody>
      </p:sp>
      <p:sp>
        <p:nvSpPr>
          <p:cNvPr id="99" name="Textbox"/>
          <p:cNvSpPr txBox="1">
            <a:spLocks noGrp="1"/>
          </p:cNvSpPr>
          <p:nvPr>
            <p:ph type="body" idx="1"/>
          </p:nvPr>
        </p:nvSpPr>
        <p:spPr>
          <a:xfrm>
            <a:off x="4633675" y="532475"/>
            <a:ext cx="4177500" cy="1624800"/>
          </a:xfrm>
          <a:prstGeom prst="rect">
            <a:avLst/>
          </a:prstGeom>
        </p:spPr>
        <p:txBody>
          <a:bodyPr spcFirstLastPara="1" wrap="square" lIns="91425" tIns="91425" rIns="91425" bIns="91425" anchor="t" anchorCtr="0">
            <a:noAutofit/>
          </a:bodyPr>
          <a:lstStyle/>
          <a:p>
            <a:pPr marL="38100" lvl="0" indent="0" algn="l" rtl="0">
              <a:spcBef>
                <a:spcPts val="0"/>
              </a:spcBef>
              <a:spcAft>
                <a:spcPts val="0"/>
              </a:spcAft>
              <a:buClr>
                <a:srgbClr val="000000"/>
              </a:buClr>
              <a:buSzPts val="3000"/>
              <a:buNone/>
            </a:pPr>
            <a:r>
              <a:rPr lang="en" sz="3000" dirty="0">
                <a:solidFill>
                  <a:srgbClr val="000000"/>
                </a:solidFill>
                <a:latin typeface="Century Gothic"/>
                <a:ea typeface="Century Gothic"/>
                <a:cs typeface="Century Gothic"/>
                <a:sym typeface="Century Gothic"/>
              </a:rPr>
              <a:t>Part of a sequence collected over time</a:t>
            </a:r>
            <a:endParaRPr sz="3000" dirty="0">
              <a:solidFill>
                <a:srgbClr val="000000"/>
              </a:solidFill>
              <a:latin typeface="Century Gothic"/>
              <a:ea typeface="Century Gothic"/>
              <a:cs typeface="Century Gothic"/>
              <a:sym typeface="Century Gothic"/>
            </a:endParaRPr>
          </a:p>
        </p:txBody>
      </p:sp>
      <p:pic>
        <p:nvPicPr>
          <p:cNvPr id="100" name="Image 1" descr="Image of a alarm clock with coins stack on the right side. Each coin stack has a seedling on the top."/>
          <p:cNvPicPr preferRelativeResize="0"/>
          <p:nvPr/>
        </p:nvPicPr>
        <p:blipFill>
          <a:blip r:embed="rId3">
            <a:alphaModFix/>
          </a:blip>
          <a:stretch>
            <a:fillRect/>
          </a:stretch>
        </p:blipFill>
        <p:spPr>
          <a:xfrm>
            <a:off x="475942" y="2571750"/>
            <a:ext cx="3476160" cy="2223300"/>
          </a:xfrm>
          <a:prstGeom prst="rect">
            <a:avLst/>
          </a:prstGeom>
          <a:noFill/>
          <a:ln>
            <a:noFill/>
          </a:ln>
        </p:spPr>
      </p:pic>
      <p:pic>
        <p:nvPicPr>
          <p:cNvPr id="101" name="Image 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481275" y="2448750"/>
            <a:ext cx="4413077" cy="23168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1000"/>
                                        <p:tgtEl>
                                          <p:spTgt spid="1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1000"/>
                                        <p:tgtEl>
                                          <p:spTgt spid="9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Title"/>
          <p:cNvSpPr txBox="1">
            <a:spLocks noGrp="1"/>
          </p:cNvSpPr>
          <p:nvPr>
            <p:ph type="title"/>
          </p:nvPr>
        </p:nvSpPr>
        <p:spPr>
          <a:xfrm>
            <a:off x="76950" y="399399"/>
            <a:ext cx="4099396" cy="26691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500" b="1" dirty="0"/>
              <a:t>Work of Counselors/Advisors</a:t>
            </a:r>
            <a:endParaRPr sz="5500" b="1" dirty="0"/>
          </a:p>
        </p:txBody>
      </p:sp>
      <p:sp>
        <p:nvSpPr>
          <p:cNvPr id="107" name="Textbox 1"/>
          <p:cNvSpPr txBox="1">
            <a:spLocks noGrp="1"/>
          </p:cNvSpPr>
          <p:nvPr>
            <p:ph type="body" idx="1"/>
          </p:nvPr>
        </p:nvSpPr>
        <p:spPr>
          <a:xfrm>
            <a:off x="4645025" y="200750"/>
            <a:ext cx="4177500" cy="258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Century Gothic"/>
              <a:buChar char="●"/>
            </a:pPr>
            <a:r>
              <a:rPr lang="en" sz="3000">
                <a:solidFill>
                  <a:srgbClr val="000000"/>
                </a:solidFill>
                <a:latin typeface="Century Gothic"/>
                <a:ea typeface="Century Gothic"/>
                <a:cs typeface="Century Gothic"/>
                <a:sym typeface="Century Gothic"/>
              </a:rPr>
              <a:t>Understand how it works</a:t>
            </a:r>
            <a:endParaRPr sz="3000">
              <a:solidFill>
                <a:srgbClr val="000000"/>
              </a:solidFill>
              <a:latin typeface="Century Gothic"/>
              <a:ea typeface="Century Gothic"/>
              <a:cs typeface="Century Gothic"/>
              <a:sym typeface="Century Gothic"/>
            </a:endParaRPr>
          </a:p>
          <a:p>
            <a:pPr marL="457200" lvl="0" indent="-419100" algn="l" rtl="0">
              <a:spcBef>
                <a:spcPts val="0"/>
              </a:spcBef>
              <a:spcAft>
                <a:spcPts val="0"/>
              </a:spcAft>
              <a:buClr>
                <a:srgbClr val="000000"/>
              </a:buClr>
              <a:buSzPts val="3000"/>
              <a:buFont typeface="Century Gothic"/>
              <a:buChar char="●"/>
            </a:pPr>
            <a:r>
              <a:rPr lang="en" sz="3000">
                <a:solidFill>
                  <a:srgbClr val="000000"/>
                </a:solidFill>
                <a:latin typeface="Century Gothic"/>
                <a:ea typeface="Century Gothic"/>
                <a:cs typeface="Century Gothic"/>
                <a:sym typeface="Century Gothic"/>
              </a:rPr>
              <a:t>Advise students &amp; guide them in their options</a:t>
            </a:r>
            <a:endParaRPr sz="3000">
              <a:solidFill>
                <a:srgbClr val="000000"/>
              </a:solidFill>
              <a:latin typeface="Century Gothic"/>
              <a:ea typeface="Century Gothic"/>
              <a:cs typeface="Century Gothic"/>
              <a:sym typeface="Century Gothic"/>
            </a:endParaRPr>
          </a:p>
        </p:txBody>
      </p:sp>
      <p:pic>
        <p:nvPicPr>
          <p:cNvPr id="108" name="Image 1" descr="Two person sitting opposite each other."/>
          <p:cNvPicPr preferRelativeResize="0"/>
          <p:nvPr/>
        </p:nvPicPr>
        <p:blipFill>
          <a:blip r:embed="rId3">
            <a:alphaModFix/>
          </a:blip>
          <a:stretch>
            <a:fillRect/>
          </a:stretch>
        </p:blipFill>
        <p:spPr>
          <a:xfrm>
            <a:off x="4901225" y="2937510"/>
            <a:ext cx="3517219" cy="20155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1000"/>
                                        <p:tgtEl>
                                          <p:spTgt spid="10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7">
                                            <p:txEl>
                                              <p:pRg st="0" end="0"/>
                                            </p:txEl>
                                          </p:spTgt>
                                        </p:tgtEl>
                                        <p:attrNameLst>
                                          <p:attrName>style.visibility</p:attrName>
                                        </p:attrNameLst>
                                      </p:cBhvr>
                                      <p:to>
                                        <p:strVal val="visible"/>
                                      </p:to>
                                    </p:set>
                                    <p:animEffect transition="in" filter="fade">
                                      <p:cBhvr>
                                        <p:cTn id="15" dur="1000"/>
                                        <p:tgtEl>
                                          <p:spTgt spid="107">
                                            <p:txEl>
                                              <p:pRg st="0" end="0"/>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7">
                                            <p:txEl>
                                              <p:pRg st="1" end="1"/>
                                            </p:txEl>
                                          </p:spTgt>
                                        </p:tgtEl>
                                        <p:attrNameLst>
                                          <p:attrName>style.visibility</p:attrName>
                                        </p:attrNameLst>
                                      </p:cBhvr>
                                      <p:to>
                                        <p:strVal val="visible"/>
                                      </p:to>
                                    </p:set>
                                    <p:animEffect transition="in" filter="fade">
                                      <p:cBhvr>
                                        <p:cTn id="19" dur="1000"/>
                                        <p:tgtEl>
                                          <p:spTgt spid="1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Title"/>
          <p:cNvSpPr txBox="1">
            <a:spLocks noGrp="1"/>
          </p:cNvSpPr>
          <p:nvPr>
            <p:ph type="title"/>
          </p:nvPr>
        </p:nvSpPr>
        <p:spPr>
          <a:xfrm>
            <a:off x="279900" y="333150"/>
            <a:ext cx="3898800" cy="14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000" b="1" dirty="0"/>
              <a:t>Benefits </a:t>
            </a:r>
            <a:endParaRPr sz="7000" b="1" dirty="0"/>
          </a:p>
        </p:txBody>
      </p:sp>
      <p:sp>
        <p:nvSpPr>
          <p:cNvPr id="114" name="Textbox 1"/>
          <p:cNvSpPr txBox="1">
            <a:spLocks noGrp="1"/>
          </p:cNvSpPr>
          <p:nvPr>
            <p:ph type="body" idx="1"/>
          </p:nvPr>
        </p:nvSpPr>
        <p:spPr>
          <a:xfrm>
            <a:off x="4613700" y="777640"/>
            <a:ext cx="4250400" cy="3588219"/>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Century Gothic"/>
              <a:buChar char="●"/>
            </a:pPr>
            <a:r>
              <a:rPr lang="en" sz="3000" dirty="0">
                <a:solidFill>
                  <a:srgbClr val="000000"/>
                </a:solidFill>
                <a:latin typeface="Century Gothic"/>
                <a:ea typeface="Century Gothic"/>
                <a:cs typeface="Century Gothic"/>
                <a:sym typeface="Century Gothic"/>
              </a:rPr>
              <a:t>Career pathways for students</a:t>
            </a:r>
            <a:endParaRPr sz="3000" dirty="0">
              <a:solidFill>
                <a:srgbClr val="000000"/>
              </a:solidFill>
              <a:latin typeface="Century Gothic"/>
              <a:ea typeface="Century Gothic"/>
              <a:cs typeface="Century Gothic"/>
              <a:sym typeface="Century Gothic"/>
            </a:endParaRPr>
          </a:p>
          <a:p>
            <a:pPr marL="457200" lvl="0" indent="-419100" algn="l" rtl="0">
              <a:spcBef>
                <a:spcPts val="0"/>
              </a:spcBef>
              <a:spcAft>
                <a:spcPts val="0"/>
              </a:spcAft>
              <a:buClr>
                <a:srgbClr val="000000"/>
              </a:buClr>
              <a:buSzPts val="3000"/>
              <a:buFont typeface="Century Gothic"/>
              <a:buChar char="●"/>
            </a:pPr>
            <a:r>
              <a:rPr lang="en" sz="3000" dirty="0">
                <a:solidFill>
                  <a:srgbClr val="000000"/>
                </a:solidFill>
                <a:latin typeface="Century Gothic"/>
                <a:ea typeface="Century Gothic"/>
                <a:cs typeface="Century Gothic"/>
                <a:sym typeface="Century Gothic"/>
              </a:rPr>
              <a:t>Less time &amp; money</a:t>
            </a:r>
            <a:endParaRPr sz="3000" dirty="0">
              <a:solidFill>
                <a:srgbClr val="000000"/>
              </a:solidFill>
              <a:latin typeface="Century Gothic"/>
              <a:ea typeface="Century Gothic"/>
              <a:cs typeface="Century Gothic"/>
              <a:sym typeface="Century Gothic"/>
            </a:endParaRPr>
          </a:p>
          <a:p>
            <a:pPr marL="457200" lvl="0" indent="-419100" algn="l" rtl="0">
              <a:spcBef>
                <a:spcPts val="0"/>
              </a:spcBef>
              <a:spcAft>
                <a:spcPts val="0"/>
              </a:spcAft>
              <a:buClr>
                <a:srgbClr val="000000"/>
              </a:buClr>
              <a:buSzPts val="3000"/>
              <a:buFont typeface="Century Gothic"/>
              <a:buChar char="●"/>
            </a:pPr>
            <a:r>
              <a:rPr lang="en" sz="3000" dirty="0">
                <a:solidFill>
                  <a:srgbClr val="000000"/>
                </a:solidFill>
                <a:latin typeface="Century Gothic"/>
                <a:ea typeface="Century Gothic"/>
                <a:cs typeface="Century Gothic"/>
                <a:sym typeface="Century Gothic"/>
              </a:rPr>
              <a:t>Special skills - aligned with employer</a:t>
            </a:r>
            <a:endParaRPr sz="3000" dirty="0">
              <a:solidFill>
                <a:srgbClr val="000000"/>
              </a:solidFill>
              <a:latin typeface="Century Gothic"/>
              <a:ea typeface="Century Gothic"/>
              <a:cs typeface="Century Gothic"/>
              <a:sym typeface="Century Gothic"/>
            </a:endParaRPr>
          </a:p>
        </p:txBody>
      </p:sp>
      <p:pic>
        <p:nvPicPr>
          <p:cNvPr id="115" name="Image 1" descr="Image of a person on a stairway going up. Each stairs correspond to a text. First step - learning, second - training, third - instruction, fourth - practice and the last is success."/>
          <p:cNvPicPr preferRelativeResize="0"/>
          <p:nvPr/>
        </p:nvPicPr>
        <p:blipFill>
          <a:blip r:embed="rId3">
            <a:alphaModFix/>
          </a:blip>
          <a:stretch>
            <a:fillRect/>
          </a:stretch>
        </p:blipFill>
        <p:spPr>
          <a:xfrm>
            <a:off x="279900" y="1938275"/>
            <a:ext cx="3696101" cy="26122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1000"/>
                                        <p:tgtEl>
                                          <p:spTgt spid="1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4">
                                            <p:txEl>
                                              <p:pRg st="0" end="0"/>
                                            </p:txEl>
                                          </p:spTgt>
                                        </p:tgtEl>
                                        <p:attrNameLst>
                                          <p:attrName>style.visibility</p:attrName>
                                        </p:attrNameLst>
                                      </p:cBhvr>
                                      <p:to>
                                        <p:strVal val="visible"/>
                                      </p:to>
                                    </p:set>
                                    <p:animEffect transition="in" filter="fade">
                                      <p:cBhvr>
                                        <p:cTn id="16" dur="1000"/>
                                        <p:tgtEl>
                                          <p:spTgt spid="1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4">
                                            <p:txEl>
                                              <p:pRg st="1" end="1"/>
                                            </p:txEl>
                                          </p:spTgt>
                                        </p:tgtEl>
                                        <p:attrNameLst>
                                          <p:attrName>style.visibility</p:attrName>
                                        </p:attrNameLst>
                                      </p:cBhvr>
                                      <p:to>
                                        <p:strVal val="visible"/>
                                      </p:to>
                                    </p:set>
                                    <p:animEffect transition="in" filter="fade">
                                      <p:cBhvr>
                                        <p:cTn id="21" dur="1000"/>
                                        <p:tgtEl>
                                          <p:spTgt spid="11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4">
                                            <p:txEl>
                                              <p:pRg st="2" end="2"/>
                                            </p:txEl>
                                          </p:spTgt>
                                        </p:tgtEl>
                                        <p:attrNameLst>
                                          <p:attrName>style.visibility</p:attrName>
                                        </p:attrNameLst>
                                      </p:cBhvr>
                                      <p:to>
                                        <p:strVal val="visible"/>
                                      </p:to>
                                    </p:set>
                                    <p:animEffect transition="in" filter="fade">
                                      <p:cBhvr>
                                        <p:cTn id="26" dur="1000"/>
                                        <p:tgtEl>
                                          <p:spTgt spid="1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Title"/>
          <p:cNvSpPr txBox="1">
            <a:spLocks noGrp="1"/>
          </p:cNvSpPr>
          <p:nvPr>
            <p:ph type="title"/>
          </p:nvPr>
        </p:nvSpPr>
        <p:spPr>
          <a:xfrm>
            <a:off x="93561" y="342663"/>
            <a:ext cx="4071900" cy="34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a:t>How To Achieve Stacked Credentials?</a:t>
            </a:r>
            <a:endParaRPr sz="4800" b="1" dirty="0"/>
          </a:p>
        </p:txBody>
      </p:sp>
      <p:sp>
        <p:nvSpPr>
          <p:cNvPr id="121" name="Textbox 1"/>
          <p:cNvSpPr txBox="1">
            <a:spLocks noGrp="1"/>
          </p:cNvSpPr>
          <p:nvPr>
            <p:ph type="body" idx="1"/>
          </p:nvPr>
        </p:nvSpPr>
        <p:spPr>
          <a:xfrm>
            <a:off x="4496225" y="168575"/>
            <a:ext cx="4314900" cy="20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0000"/>
                </a:solidFill>
                <a:latin typeface="Century Gothic"/>
                <a:ea typeface="Century Gothic"/>
                <a:cs typeface="Century Gothic"/>
                <a:sym typeface="Century Gothic"/>
              </a:rPr>
              <a:t>Progressive Stack</a:t>
            </a:r>
            <a:endParaRPr sz="3000" b="1">
              <a:solidFill>
                <a:srgbClr val="000000"/>
              </a:solidFill>
              <a:latin typeface="Century Gothic"/>
              <a:ea typeface="Century Gothic"/>
              <a:cs typeface="Century Gothic"/>
              <a:sym typeface="Century Gothic"/>
            </a:endParaRPr>
          </a:p>
          <a:p>
            <a:pPr marL="914400" lvl="0" indent="-381000" algn="l" rtl="0">
              <a:spcBef>
                <a:spcPts val="0"/>
              </a:spcBef>
              <a:spcAft>
                <a:spcPts val="0"/>
              </a:spcAft>
              <a:buClr>
                <a:srgbClr val="000000"/>
              </a:buClr>
              <a:buSzPts val="2400"/>
              <a:buFont typeface="Century Gothic"/>
              <a:buChar char="●"/>
            </a:pPr>
            <a:r>
              <a:rPr lang="en" sz="2400">
                <a:solidFill>
                  <a:srgbClr val="000000"/>
                </a:solidFill>
                <a:latin typeface="Century Gothic"/>
                <a:ea typeface="Century Gothic"/>
                <a:cs typeface="Century Gothic"/>
                <a:sym typeface="Century Gothic"/>
              </a:rPr>
              <a:t>Level 1 Certificate</a:t>
            </a:r>
            <a:endParaRPr sz="2400">
              <a:solidFill>
                <a:srgbClr val="000000"/>
              </a:solidFill>
              <a:latin typeface="Century Gothic"/>
              <a:ea typeface="Century Gothic"/>
              <a:cs typeface="Century Gothic"/>
              <a:sym typeface="Century Gothic"/>
            </a:endParaRPr>
          </a:p>
          <a:p>
            <a:pPr marL="914400" lvl="0" indent="-381000" algn="l" rtl="0">
              <a:spcBef>
                <a:spcPts val="0"/>
              </a:spcBef>
              <a:spcAft>
                <a:spcPts val="0"/>
              </a:spcAft>
              <a:buClr>
                <a:srgbClr val="000000"/>
              </a:buClr>
              <a:buSzPts val="2400"/>
              <a:buFont typeface="Century Gothic"/>
              <a:buChar char="●"/>
            </a:pPr>
            <a:r>
              <a:rPr lang="en" sz="2400">
                <a:solidFill>
                  <a:srgbClr val="000000"/>
                </a:solidFill>
                <a:latin typeface="Century Gothic"/>
                <a:ea typeface="Century Gothic"/>
                <a:cs typeface="Century Gothic"/>
                <a:sym typeface="Century Gothic"/>
              </a:rPr>
              <a:t>Level 2 Certificate</a:t>
            </a:r>
            <a:endParaRPr sz="2400">
              <a:solidFill>
                <a:srgbClr val="000000"/>
              </a:solidFill>
              <a:latin typeface="Century Gothic"/>
              <a:ea typeface="Century Gothic"/>
              <a:cs typeface="Century Gothic"/>
              <a:sym typeface="Century Gothic"/>
            </a:endParaRPr>
          </a:p>
          <a:p>
            <a:pPr marL="914400" lvl="0" indent="-381000" algn="l" rtl="0">
              <a:spcBef>
                <a:spcPts val="0"/>
              </a:spcBef>
              <a:spcAft>
                <a:spcPts val="0"/>
              </a:spcAft>
              <a:buClr>
                <a:srgbClr val="000000"/>
              </a:buClr>
              <a:buSzPts val="2400"/>
              <a:buFont typeface="Century Gothic"/>
              <a:buChar char="●"/>
            </a:pPr>
            <a:r>
              <a:rPr lang="en" sz="2400">
                <a:solidFill>
                  <a:srgbClr val="000000"/>
                </a:solidFill>
                <a:latin typeface="Century Gothic"/>
                <a:ea typeface="Century Gothic"/>
                <a:cs typeface="Century Gothic"/>
                <a:sym typeface="Century Gothic"/>
              </a:rPr>
              <a:t>Associate Degree</a:t>
            </a:r>
            <a:endParaRPr sz="2400">
              <a:solidFill>
                <a:srgbClr val="000000"/>
              </a:solidFill>
              <a:latin typeface="Century Gothic"/>
              <a:ea typeface="Century Gothic"/>
              <a:cs typeface="Century Gothic"/>
              <a:sym typeface="Century Gothic"/>
            </a:endParaRPr>
          </a:p>
        </p:txBody>
      </p:sp>
      <p:pic>
        <p:nvPicPr>
          <p:cNvPr id="122" name="Image 1" descr="Image of a person on a stairway going up. Each stairs correspond to a text. First step - learning, second - training, third - instruction, fourth - practice and the last is success."/>
          <p:cNvPicPr preferRelativeResize="0"/>
          <p:nvPr/>
        </p:nvPicPr>
        <p:blipFill>
          <a:blip r:embed="rId3">
            <a:alphaModFix/>
          </a:blip>
          <a:stretch>
            <a:fillRect/>
          </a:stretch>
        </p:blipFill>
        <p:spPr>
          <a:xfrm>
            <a:off x="4881825" y="2262975"/>
            <a:ext cx="3696101" cy="26122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fade">
                                      <p:cBhvr>
                                        <p:cTn id="7" dur="1000"/>
                                        <p:tgtEl>
                                          <p:spTgt spid="120">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1">
                                            <p:txEl>
                                              <p:pRg st="0" end="0"/>
                                            </p:txEl>
                                          </p:spTgt>
                                        </p:tgtEl>
                                        <p:attrNameLst>
                                          <p:attrName>style.visibility</p:attrName>
                                        </p:attrNameLst>
                                      </p:cBhvr>
                                      <p:to>
                                        <p:strVal val="visible"/>
                                      </p:to>
                                    </p:set>
                                    <p:animEffect transition="in" filter="fade">
                                      <p:cBhvr>
                                        <p:cTn id="11" dur="1000"/>
                                        <p:tgtEl>
                                          <p:spTgt spid="121">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1">
                                            <p:txEl>
                                              <p:pRg st="1" end="1"/>
                                            </p:txEl>
                                          </p:spTgt>
                                        </p:tgtEl>
                                        <p:attrNameLst>
                                          <p:attrName>style.visibility</p:attrName>
                                        </p:attrNameLst>
                                      </p:cBhvr>
                                      <p:to>
                                        <p:strVal val="visible"/>
                                      </p:to>
                                    </p:set>
                                    <p:animEffect transition="in" filter="fade">
                                      <p:cBhvr>
                                        <p:cTn id="15" dur="1000"/>
                                        <p:tgtEl>
                                          <p:spTgt spid="121">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1">
                                            <p:txEl>
                                              <p:pRg st="2" end="2"/>
                                            </p:txEl>
                                          </p:spTgt>
                                        </p:tgtEl>
                                        <p:attrNameLst>
                                          <p:attrName>style.visibility</p:attrName>
                                        </p:attrNameLst>
                                      </p:cBhvr>
                                      <p:to>
                                        <p:strVal val="visible"/>
                                      </p:to>
                                    </p:set>
                                    <p:animEffect transition="in" filter="fade">
                                      <p:cBhvr>
                                        <p:cTn id="19" dur="1000"/>
                                        <p:tgtEl>
                                          <p:spTgt spid="121">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21">
                                            <p:txEl>
                                              <p:pRg st="3" end="3"/>
                                            </p:txEl>
                                          </p:spTgt>
                                        </p:tgtEl>
                                        <p:attrNameLst>
                                          <p:attrName>style.visibility</p:attrName>
                                        </p:attrNameLst>
                                      </p:cBhvr>
                                      <p:to>
                                        <p:strVal val="visible"/>
                                      </p:to>
                                    </p:set>
                                    <p:animEffect transition="in" filter="fade">
                                      <p:cBhvr>
                                        <p:cTn id="23" dur="1000"/>
                                        <p:tgtEl>
                                          <p:spTgt spid="1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Title"/>
          <p:cNvSpPr txBox="1">
            <a:spLocks noGrp="1"/>
          </p:cNvSpPr>
          <p:nvPr>
            <p:ph type="title"/>
          </p:nvPr>
        </p:nvSpPr>
        <p:spPr>
          <a:xfrm>
            <a:off x="25071" y="351457"/>
            <a:ext cx="4071900" cy="34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a:t>Stacked Credentials and Curriculum</a:t>
            </a:r>
            <a:endParaRPr sz="4800" b="1" dirty="0"/>
          </a:p>
        </p:txBody>
      </p:sp>
      <p:pic>
        <p:nvPicPr>
          <p:cNvPr id="128" name="Image 1" descr="Image of a older chair facing four stacks of books."/>
          <p:cNvPicPr preferRelativeResize="0"/>
          <p:nvPr/>
        </p:nvPicPr>
        <p:blipFill>
          <a:blip r:embed="rId3">
            <a:alphaModFix/>
          </a:blip>
          <a:stretch>
            <a:fillRect/>
          </a:stretch>
        </p:blipFill>
        <p:spPr>
          <a:xfrm>
            <a:off x="4422418" y="1231160"/>
            <a:ext cx="4585627" cy="3057085"/>
          </a:xfrm>
          <a:prstGeom prst="rect">
            <a:avLst/>
          </a:prstGeom>
          <a:noFill/>
          <a:ln>
            <a:noFill/>
          </a:ln>
        </p:spPr>
      </p:pic>
      <p:pic>
        <p:nvPicPr>
          <p:cNvPr id="129" name="Image 2" descr="Image of a sample stackable credentials for Supply Chain Management. A ladder with the text &quot;certificate to degree pathways&quot; on the right side. The image is showing the different courses needed for each certificate. The first certificate is Logistic Certificate - it shows the list of 6 courses for logistic certificate. The next one in blue is purchasing certificate. It lists 6 courses for purchasing certificate. The last one is the AAS degree for Supply Chain Management. It shows the remaining courses needed to complete the AAS degree. The list of courses include the CORE and 3 additional technical courses. "/>
          <p:cNvPicPr preferRelativeResize="0"/>
          <p:nvPr/>
        </p:nvPicPr>
        <p:blipFill>
          <a:blip r:embed="rId4">
            <a:alphaModFix/>
          </a:blip>
          <a:stretch>
            <a:fillRect/>
          </a:stretch>
        </p:blipFill>
        <p:spPr>
          <a:xfrm>
            <a:off x="5010150" y="27875"/>
            <a:ext cx="3672448" cy="5074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1000"/>
                                        <p:tgtEl>
                                          <p:spTgt spid="127">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subTnLst>
                                    <p:set>
                                      <p:cBhvr override="childStyle">
                                        <p:cTn dur="1" fill="hold" display="0" masterRel="nextClick" afterEffect="1"/>
                                        <p:tgtEl>
                                          <p:spTgt spid="128"/>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1000"/>
                                        <p:tgtEl>
                                          <p:spTgt spid="129"/>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1799</Words>
  <Application>Microsoft Macintosh PowerPoint</Application>
  <PresentationFormat>On-screen Show (16:9)</PresentationFormat>
  <Paragraphs>191</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Roboto</vt:lpstr>
      <vt:lpstr>Arial</vt:lpstr>
      <vt:lpstr>Century Gothic</vt:lpstr>
      <vt:lpstr>Merriweather</vt:lpstr>
      <vt:lpstr>Paradigm</vt:lpstr>
      <vt:lpstr>Stacked Credentials Transferability and  Guided Pathways</vt:lpstr>
      <vt:lpstr>Overview</vt:lpstr>
      <vt:lpstr>Introduction</vt:lpstr>
      <vt:lpstr>Critical Role</vt:lpstr>
      <vt:lpstr>Lesson 1: Stacked Credentials</vt:lpstr>
      <vt:lpstr>Work of Counselors/Advisors</vt:lpstr>
      <vt:lpstr>Benefits </vt:lpstr>
      <vt:lpstr>How To Achieve Stacked Credentials?</vt:lpstr>
      <vt:lpstr>Stacked Credentials and Curriculum</vt:lpstr>
      <vt:lpstr>Lesson 2:  Transferability</vt:lpstr>
      <vt:lpstr>Statistics</vt:lpstr>
      <vt:lpstr>Tips - Selecting Program/Courses </vt:lpstr>
      <vt:lpstr>Tip 1 - Articulation Agreement</vt:lpstr>
      <vt:lpstr>Tip 2 - Well-Connected Community</vt:lpstr>
      <vt:lpstr>Tip 3- Guaranteed Transfer</vt:lpstr>
      <vt:lpstr>Tip 4 - Research</vt:lpstr>
      <vt:lpstr>Lesson 3:  Guided Pathways</vt:lpstr>
      <vt:lpstr>What is a Guided Pathway?</vt:lpstr>
      <vt:lpstr>Benefits for Students</vt:lpstr>
      <vt:lpstr> Benefits</vt:lpstr>
      <vt:lpstr>2. Benefits</vt:lpstr>
      <vt:lpstr>Benefits for Advisors</vt:lpstr>
      <vt:lpstr>1. Advisor Benefit</vt:lpstr>
      <vt:lpstr>2. Advisor Benefits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Stacked Credentials Transferability and  Guided Pathways</dc:title>
  <cp:lastModifiedBy>Vance, Villa</cp:lastModifiedBy>
  <cp:revision>39</cp:revision>
  <dcterms:modified xsi:type="dcterms:W3CDTF">2020-07-23T15:28:30Z</dcterms:modified>
</cp:coreProperties>
</file>